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472" r:id="rId2"/>
    <p:sldId id="259" r:id="rId3"/>
    <p:sldId id="473" r:id="rId4"/>
    <p:sldId id="315" r:id="rId5"/>
    <p:sldId id="426" r:id="rId6"/>
    <p:sldId id="430" r:id="rId7"/>
    <p:sldId id="433" r:id="rId8"/>
    <p:sldId id="425" r:id="rId9"/>
    <p:sldId id="316" r:id="rId10"/>
    <p:sldId id="379" r:id="rId11"/>
    <p:sldId id="318" r:id="rId12"/>
    <p:sldId id="413" r:id="rId13"/>
    <p:sldId id="319" r:id="rId14"/>
    <p:sldId id="351" r:id="rId15"/>
    <p:sldId id="352" r:id="rId16"/>
    <p:sldId id="353" r:id="rId17"/>
    <p:sldId id="354" r:id="rId18"/>
    <p:sldId id="355" r:id="rId19"/>
    <p:sldId id="356" r:id="rId20"/>
    <p:sldId id="467" r:id="rId21"/>
    <p:sldId id="400" r:id="rId22"/>
    <p:sldId id="339" r:id="rId23"/>
    <p:sldId id="365" r:id="rId24"/>
    <p:sldId id="366" r:id="rId25"/>
    <p:sldId id="321" r:id="rId26"/>
    <p:sldId id="323" r:id="rId27"/>
    <p:sldId id="359" r:id="rId28"/>
    <p:sldId id="325" r:id="rId29"/>
    <p:sldId id="393" r:id="rId30"/>
    <p:sldId id="360" r:id="rId31"/>
    <p:sldId id="367" r:id="rId32"/>
    <p:sldId id="392" r:id="rId33"/>
    <p:sldId id="394" r:id="rId34"/>
    <p:sldId id="326" r:id="rId35"/>
    <p:sldId id="368" r:id="rId36"/>
    <p:sldId id="327" r:id="rId37"/>
    <p:sldId id="328" r:id="rId38"/>
    <p:sldId id="340" r:id="rId39"/>
    <p:sldId id="329" r:id="rId40"/>
    <p:sldId id="330" r:id="rId41"/>
    <p:sldId id="383" r:id="rId42"/>
    <p:sldId id="364" r:id="rId43"/>
    <p:sldId id="369" r:id="rId44"/>
    <p:sldId id="395" r:id="rId45"/>
    <p:sldId id="396" r:id="rId46"/>
    <p:sldId id="342" r:id="rId47"/>
    <p:sldId id="343" r:id="rId48"/>
    <p:sldId id="344" r:id="rId49"/>
    <p:sldId id="345" r:id="rId50"/>
    <p:sldId id="346" r:id="rId51"/>
    <p:sldId id="363" r:id="rId52"/>
    <p:sldId id="362" r:id="rId53"/>
    <p:sldId id="380" r:id="rId54"/>
    <p:sldId id="401" r:id="rId55"/>
    <p:sldId id="333" r:id="rId56"/>
    <p:sldId id="474" r:id="rId57"/>
    <p:sldId id="475" r:id="rId58"/>
    <p:sldId id="338" r:id="rId5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672C93"/>
    <a:srgbClr val="3E4157"/>
    <a:srgbClr val="FFF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6"/>
    <p:restoredTop sz="82313"/>
  </p:normalViewPr>
  <p:slideViewPr>
    <p:cSldViewPr snapToGrid="0" snapToObjects="1">
      <p:cViewPr varScale="1">
        <p:scale>
          <a:sx n="100" d="100"/>
          <a:sy n="100" d="100"/>
        </p:scale>
        <p:origin x="11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E05D8-E61D-4B4B-9529-BE43CD94CF1D}" type="datetimeFigureOut">
              <a:rPr kumimoji="1" lang="ja-JP" altLang="en-US" smtClean="0"/>
              <a:t>2024/10/21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2C145-F483-9A4F-865B-1564CD3E6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29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4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C145-F483-9A4F-865B-1564CD3E65AB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476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C145-F483-9A4F-865B-1564CD3E65AB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546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次に</a:t>
            </a:r>
            <a:r>
              <a:rPr kumimoji="1" lang="en-US" altLang="ja-JP" dirty="0"/>
              <a:t> has-a </a:t>
            </a:r>
            <a:r>
              <a:rPr kumimoji="1" lang="ja-JP" altLang="en-US"/>
              <a:t>関係を考えていきます．</a:t>
            </a:r>
            <a:endParaRPr kumimoji="1" lang="en-US" altLang="ja-JP" dirty="0"/>
          </a:p>
          <a:p>
            <a:r>
              <a:rPr kumimoji="1" lang="en-US" altLang="ja-JP" dirty="0"/>
              <a:t>Has-a</a:t>
            </a:r>
            <a:r>
              <a:rPr kumimoji="1" lang="ja-JP" altLang="en-US"/>
              <a:t>関係は矢印で表します．</a:t>
            </a:r>
            <a:endParaRPr kumimoji="1" lang="en-US" altLang="ja-JP" dirty="0"/>
          </a:p>
          <a:p>
            <a:r>
              <a:rPr kumimoji="1" lang="ja-JP" altLang="en-US"/>
              <a:t>矢印の先が全体，矢印の元が部分を表しています．</a:t>
            </a:r>
            <a:endParaRPr kumimoji="1" lang="en-US" altLang="ja-JP" dirty="0"/>
          </a:p>
          <a:p>
            <a:r>
              <a:rPr kumimoji="1" lang="ja-JP" altLang="en-US"/>
              <a:t>この矢印の向きは間違えやすいところですので，オブジェクト図を書くときには注意してください．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C145-F483-9A4F-865B-1564CD3E65AB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252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ケントベックや</a:t>
            </a:r>
            <a:r>
              <a:rPr kumimoji="1" lang="en-US" altLang="ja-JP" dirty="0" err="1"/>
              <a:t>ThoughtWorks</a:t>
            </a:r>
            <a:r>
              <a:rPr kumimoji="1" lang="ja-JP" altLang="en-US" dirty="0"/>
              <a:t>社が提唱している．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939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デメテルの法則</a:t>
            </a:r>
            <a:r>
              <a:rPr kumimoji="1" lang="en-US" altLang="ja-JP" dirty="0"/>
              <a:t>(</a:t>
            </a:r>
            <a:r>
              <a:rPr kumimoji="1" lang="ja-JP" altLang="en-US"/>
              <a:t>尋ねるな，求めよ</a:t>
            </a:r>
            <a:r>
              <a:rPr kumimoji="1" lang="en-US" altLang="ja-JP" dirty="0"/>
              <a:t>)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C145-F483-9A4F-865B-1564CD3E65AB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06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E74C3-4D61-E990-17DC-74F523C8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43563D-1661-053B-81B6-4C7198E1A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9265926-C09F-D5F5-2380-E53596C98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C41D45-151A-1737-0C62-6F219CD43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783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72A6D-55AB-93C9-3F7A-4C7088BE7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3520B29-304E-2E9D-B2E2-D23EEDF8E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E1612AA-C4B5-3C7F-80CC-6B5A07361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BF9EE4-DE03-650B-EAF8-B5D01FCAA8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5079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C145-F483-9A4F-865B-1564CD3E65AB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72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10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67716-0688-F0E4-8104-0B2453F7D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06C3EAA-8A96-9BAC-5246-5D8CB3669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9C4408D-C799-3C87-D137-5F5803C4E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B6FFB7-B4AD-17E2-37EB-2F13CEC3C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615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A92C2-1B42-4A4D-9632-BF57FE7AD56A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58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クラス図ではない．まずオブジェクト図を考える．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68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クラス図ではない．まずオブジェクト図を考える．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2AE5A-8733-D340-9EA5-1530FB7E2B9C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683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C145-F483-9A4F-865B-1564CD3E65AB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239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C145-F483-9A4F-865B-1564CD3E65AB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259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2C145-F483-9A4F-865B-1564CD3E65A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107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04393-6BAA-C741-B246-0A163FC9E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73692B9-C118-B64E-A057-CB487F3C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08F01A-9726-214B-B8B0-4BB074D9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2023-10-30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542C6A-1356-CC45-81DB-7FA026E9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A47E8C-0096-5846-8017-34C044CE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24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373EF-ACC5-E047-9041-CBD9CD6A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2ECE28-552D-3B44-AF4C-774F2439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800DE9-EB3E-984E-B41C-794C8BED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2023-10-30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E5863-9317-FB4C-AD09-1B57C950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E8947C-9B29-294D-AFC3-79C03552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71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EB94A-A5D9-A24B-AFE1-E34268FF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40C779-81CE-E945-8DCE-5E67EAE8C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9A4823-4B03-CA45-8B89-0B80C18D4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71596D-4E5E-3540-B686-14F9373B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2023-10-30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3069E0-554E-4843-9F27-0053BA3C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B55363-8F24-7041-B77C-802B2AD6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06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1A8CD2-DBD6-AC4E-9E33-6399AE0F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8EC651-6883-5F44-836D-DACB73B06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Autofit/>
          </a:bodyPr>
          <a:lstStyle>
            <a:lvl1pPr marL="0" indent="0">
              <a:buNone/>
              <a:defRPr sz="4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65560A8-5892-C945-8B01-C46A71DCC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0716891-0EB0-5A47-8BE3-132014FB3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Autofit/>
          </a:bodyPr>
          <a:lstStyle>
            <a:lvl1pPr marL="0" indent="0">
              <a:buNone/>
              <a:defRPr sz="4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6ACF0E-1D8A-B94F-A810-BA2A0B1C6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E3289C-1BC7-B74B-B5D9-101E3A43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2023-10-30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FF9F9EF-1E00-E544-A1EB-919B0A9F1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87FC158-4B2C-F448-9CCD-A3DAF8C2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79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3426F4-8505-FA4D-B94F-C00C4CEE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2732DF-5201-D043-B20D-6F71E3C1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2023-10-30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7449649-15EF-DF41-A595-38B35E9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A9E15D-7107-4A4B-BD8E-5F58C946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17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9255782-11BE-4A4D-ABBD-B4E8FB24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2023-10-30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A835213-53BA-A048-B24A-C60D8C1A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9D0818-F1EB-414E-9110-E521C342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44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B40CAF-7DDE-6B43-96F3-EFD51933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7E573F-EBD4-1C46-8B84-C27CF1EB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</a:t>
            </a:r>
            <a:endParaRPr kumimoji="1" lang="en-US" altLang="ja-JP" dirty="0"/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346F28-B449-C548-8562-3D564D929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2023-10-30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E0AFC-6EDA-E54B-9175-2ED25C3F1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ja-JP" altLang="en-US"/>
              <a:t>ソフトウェア設計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72BC93-433E-1D4B-A190-74C6683B9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24785B65-FD71-8B41-B484-67B8C90169D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896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60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44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40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36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32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rgbClr val="3E4157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5.emf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couzie/items/9dedb834c5aff09ea7b2" TargetMode="External"/><Relationship Id="rId2" Type="http://schemas.openxmlformats.org/officeDocument/2006/relationships/hyperlink" Target="https://mermaid-js.github.io/mermaid-live-edi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ucidchart.com/pages/ja/examples/uml-tool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49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1.emf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50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49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emf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5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7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9.emf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岡山大学　</a:t>
            </a:r>
            <a:r>
              <a:rPr lang="ja-JP" altLang="en-US" sz="3600" cap="none"/>
              <a:t>ソフトウェア設計</a:t>
            </a:r>
            <a:br>
              <a:rPr lang="en-US" altLang="ja-JP" cap="none" dirty="0"/>
            </a:br>
            <a:r>
              <a:rPr lang="ja-JP" altLang="en-US" cap="none"/>
              <a:t>オブジェクト指向と</a:t>
            </a:r>
            <a:r>
              <a:rPr lang="en-US" altLang="ja-JP" cap="none" dirty="0"/>
              <a:t>UML</a:t>
            </a:r>
            <a:r>
              <a:rPr lang="ja-JP" altLang="en-US" cap="none"/>
              <a:t>（</a:t>
            </a:r>
            <a:r>
              <a:rPr lang="en-US" altLang="ja-JP" cap="none" dirty="0"/>
              <a:t>2/2</a:t>
            </a:r>
            <a:r>
              <a:rPr lang="ja-JP" altLang="en-US" cap="none"/>
              <a:t>）</a:t>
            </a:r>
            <a:endParaRPr kumimoji="1" lang="ja-JP" altLang="en-US" cap="none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cap="none" dirty="0"/>
              <a:t>京都産業</a:t>
            </a:r>
            <a:r>
              <a:rPr lang="ja-JP" altLang="en-US" cap="none"/>
              <a:t>大学　教授　</a:t>
            </a:r>
            <a:r>
              <a:rPr lang="ja-JP" altLang="en-US" cap="none" dirty="0"/>
              <a:t>玉田</a:t>
            </a:r>
            <a:r>
              <a:rPr lang="ja-JP" altLang="en-US" cap="none"/>
              <a:t>春昭</a:t>
            </a:r>
            <a:endParaRPr lang="en-US" altLang="ja-JP" cap="none" dirty="0"/>
          </a:p>
        </p:txBody>
      </p:sp>
      <p:sp>
        <p:nvSpPr>
          <p:cNvPr id="11" name="日付プレースホルダー 3">
            <a:extLst>
              <a:ext uri="{FF2B5EF4-FFF2-40B4-BE49-F238E27FC236}">
                <a16:creationId xmlns:a16="http://schemas.microsoft.com/office/drawing/2014/main" id="{D931C898-EB58-D568-F43F-50F3C99E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2024-10-21</a:t>
            </a:r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A32A063A-AF70-3D31-4D1F-D80A481B7379}"/>
              </a:ext>
            </a:extLst>
          </p:cNvPr>
          <p:cNvGrpSpPr/>
          <p:nvPr/>
        </p:nvGrpSpPr>
        <p:grpSpPr>
          <a:xfrm>
            <a:off x="3218028" y="6861645"/>
            <a:ext cx="6858604" cy="1938024"/>
            <a:chOff x="3218028" y="6861645"/>
            <a:chExt cx="6858604" cy="193802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6BDE1F19-6F9B-9449-8C96-AE8263882E46}"/>
                </a:ext>
              </a:extLst>
            </p:cNvPr>
            <p:cNvGrpSpPr/>
            <p:nvPr/>
          </p:nvGrpSpPr>
          <p:grpSpPr>
            <a:xfrm>
              <a:off x="3218028" y="6861645"/>
              <a:ext cx="6858604" cy="1938024"/>
              <a:chOff x="2408356" y="4265490"/>
              <a:chExt cx="6858604" cy="1938024"/>
            </a:xfrm>
          </p:grpSpPr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6942F3AF-DE9A-6F47-BFBD-485052B3B18C}"/>
                  </a:ext>
                </a:extLst>
              </p:cNvPr>
              <p:cNvGrpSpPr/>
              <p:nvPr/>
            </p:nvGrpSpPr>
            <p:grpSpPr>
              <a:xfrm>
                <a:off x="6967296" y="4265490"/>
                <a:ext cx="2299664" cy="646331"/>
                <a:chOff x="6967296" y="4265490"/>
                <a:chExt cx="2299664" cy="646331"/>
              </a:xfrm>
            </p:grpSpPr>
            <p:pic>
              <p:nvPicPr>
                <p:cNvPr id="12" name="グラフィックス 11">
                  <a:extLst>
                    <a:ext uri="{FF2B5EF4-FFF2-40B4-BE49-F238E27FC236}">
                      <a16:creationId xmlns:a16="http://schemas.microsoft.com/office/drawing/2014/main" id="{73BC4847-E79E-B34A-89EC-CD20FB3E2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7296" y="4318655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2FCDFD8C-0E03-A541-BCED-B3F23B1E0889}"/>
                    </a:ext>
                  </a:extLst>
                </p:cNvPr>
                <p:cNvSpPr txBox="1"/>
                <p:nvPr/>
              </p:nvSpPr>
              <p:spPr>
                <a:xfrm>
                  <a:off x="7562647" y="4265490"/>
                  <a:ext cx="170431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FD9F422-13CF-F646-A716-498905205B41}"/>
                  </a:ext>
                </a:extLst>
              </p:cNvPr>
              <p:cNvSpPr txBox="1"/>
              <p:nvPr/>
            </p:nvSpPr>
            <p:spPr>
              <a:xfrm>
                <a:off x="3003707" y="4265490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@tama5</a:t>
                </a:r>
                <a:endParaRPr kumimoji="1" lang="ja-JP" altLang="en-US" sz="36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F705864F-9900-304A-A41C-C69585FA54EA}"/>
                  </a:ext>
                </a:extLst>
              </p:cNvPr>
              <p:cNvGrpSpPr/>
              <p:nvPr/>
            </p:nvGrpSpPr>
            <p:grpSpPr>
              <a:xfrm>
                <a:off x="2408356" y="4911336"/>
                <a:ext cx="6858604" cy="646331"/>
                <a:chOff x="2408356" y="4988705"/>
                <a:chExt cx="6858604" cy="646331"/>
              </a:xfrm>
            </p:grpSpPr>
            <p:pic>
              <p:nvPicPr>
                <p:cNvPr id="10" name="グラフィックス 9">
                  <a:extLst>
                    <a:ext uri="{FF2B5EF4-FFF2-40B4-BE49-F238E27FC236}">
                      <a16:creationId xmlns:a16="http://schemas.microsoft.com/office/drawing/2014/main" id="{C1F51494-DD33-5F4D-962A-86C4D767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041870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2563F00D-9EB9-BA4B-8CEE-D9D3A35151EB}"/>
                    </a:ext>
                  </a:extLst>
                </p:cNvPr>
                <p:cNvSpPr txBox="1"/>
                <p:nvPr/>
              </p:nvSpPr>
              <p:spPr>
                <a:xfrm>
                  <a:off x="3003707" y="4988705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tamada@cc.kyoto-su.ac.jp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88410142-58D0-D141-BBA7-0E6C0CEEE0FF}"/>
                  </a:ext>
                </a:extLst>
              </p:cNvPr>
              <p:cNvGrpSpPr/>
              <p:nvPr/>
            </p:nvGrpSpPr>
            <p:grpSpPr>
              <a:xfrm>
                <a:off x="2408356" y="5557183"/>
                <a:ext cx="6858603" cy="646331"/>
                <a:chOff x="2408356" y="5758888"/>
                <a:chExt cx="6858603" cy="646331"/>
              </a:xfrm>
            </p:grpSpPr>
            <p:pic>
              <p:nvPicPr>
                <p:cNvPr id="23" name="グラフィックス 22">
                  <a:extLst>
                    <a:ext uri="{FF2B5EF4-FFF2-40B4-BE49-F238E27FC236}">
                      <a16:creationId xmlns:a16="http://schemas.microsoft.com/office/drawing/2014/main" id="{2B24C49D-A6A2-1E48-A594-24D45A53D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812054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3661B47B-678D-BE43-A707-DEF65407A56D}"/>
                    </a:ext>
                  </a:extLst>
                </p:cNvPr>
                <p:cNvSpPr txBox="1"/>
                <p:nvPr/>
              </p:nvSpPr>
              <p:spPr>
                <a:xfrm>
                  <a:off x="3003706" y="5758888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https://</a:t>
                  </a:r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tamada.github.io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</p:grpSp>
        <p:pic>
          <p:nvPicPr>
            <p:cNvPr id="7" name="グラフィックス 6">
              <a:extLst>
                <a:ext uri="{FF2B5EF4-FFF2-40B4-BE49-F238E27FC236}">
                  <a16:creationId xmlns:a16="http://schemas.microsoft.com/office/drawing/2014/main" id="{008E723E-D454-A021-C7A1-9170EFEF9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8028" y="6914810"/>
              <a:ext cx="540000" cy="540000"/>
            </a:xfrm>
            <a:prstGeom prst="rect">
              <a:avLst/>
            </a:prstGeom>
          </p:spPr>
        </p:pic>
      </p:grp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01B7666-56BA-C59A-6E0A-973621B2F3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5588" y="4536399"/>
            <a:ext cx="4471380" cy="14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山形 11"/>
          <p:cNvSpPr/>
          <p:nvPr/>
        </p:nvSpPr>
        <p:spPr>
          <a:xfrm rot="1218189">
            <a:off x="1577790" y="3710103"/>
            <a:ext cx="9375073" cy="484632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開発の流れ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045-2740-CA4E-8403-DE7A880630F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2215358" y="1960201"/>
            <a:ext cx="2300602" cy="72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仕様が固まる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7814948" y="5032535"/>
            <a:ext cx="2300602" cy="72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クラス図を描く</a:t>
            </a:r>
          </a:p>
        </p:txBody>
      </p:sp>
      <p:sp>
        <p:nvSpPr>
          <p:cNvPr id="1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4368618"/>
            <a:ext cx="6976748" cy="204530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 dirty="0"/>
              <a:t>この間をどう埋める？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どうすればクラス図を作成できる？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 dirty="0"/>
              <a:t>クラス図を書くために何が必要？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32375" y="1774022"/>
            <a:ext cx="192713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5600" dirty="0">
                <a:solidFill>
                  <a:schemeClr val="accent2"/>
                </a:solidFill>
                <a:latin typeface="メイリオ"/>
                <a:ea typeface="メイリオ"/>
                <a:cs typeface="メイリオ"/>
              </a:rPr>
              <a:t>?</a:t>
            </a:r>
            <a:endParaRPr lang="ja-JP" altLang="en-US" sz="25600" dirty="0">
              <a:solidFill>
                <a:schemeClr val="accent2"/>
              </a:solidFill>
              <a:latin typeface="メイリオ"/>
              <a:ea typeface="メイリオ"/>
              <a:cs typeface="メイリオ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588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13" grpId="0" uiExpand="1" build="p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山形 11"/>
          <p:cNvSpPr/>
          <p:nvPr/>
        </p:nvSpPr>
        <p:spPr>
          <a:xfrm rot="1218189">
            <a:off x="1577790" y="3710103"/>
            <a:ext cx="9375073" cy="484632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開発の流れ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045-2740-CA4E-8403-DE7A880630F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2215358" y="1960201"/>
            <a:ext cx="2300602" cy="72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仕様が固まる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7814948" y="5032535"/>
            <a:ext cx="2300602" cy="72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クラス図を描く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32375" y="1774022"/>
            <a:ext cx="192713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5600" dirty="0">
                <a:solidFill>
                  <a:schemeClr val="accent2"/>
                </a:solidFill>
                <a:latin typeface="メイリオ"/>
                <a:ea typeface="メイリオ"/>
                <a:cs typeface="メイリオ"/>
              </a:rPr>
              <a:t>?</a:t>
            </a:r>
            <a:endParaRPr lang="ja-JP" altLang="en-US" sz="25600" dirty="0">
              <a:solidFill>
                <a:schemeClr val="accent2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3615256" y="2733501"/>
            <a:ext cx="2300602" cy="6991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700" dirty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仕様を元にオブジェクトを抜き出す</a:t>
            </a:r>
          </a:p>
        </p:txBody>
      </p:sp>
      <p:sp>
        <p:nvSpPr>
          <p:cNvPr id="10" name="角丸四角形 9"/>
          <p:cNvSpPr/>
          <p:nvPr/>
        </p:nvSpPr>
        <p:spPr>
          <a:xfrm>
            <a:off x="5015154" y="3485937"/>
            <a:ext cx="2300602" cy="72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クラスを抽出する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6415052" y="4259236"/>
            <a:ext cx="2300602" cy="72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クラス間の関係を決める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7DFFA439-ED6E-8A4F-A476-B07D77FA7D48}"/>
              </a:ext>
            </a:extLst>
          </p:cNvPr>
          <p:cNvSpPr txBox="1">
            <a:spLocks/>
          </p:cNvSpPr>
          <p:nvPr/>
        </p:nvSpPr>
        <p:spPr>
          <a:xfrm>
            <a:off x="838200" y="4368618"/>
            <a:ext cx="6976748" cy="18662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rgbClr val="3E4157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ja-JP" altLang="en-US"/>
              <a:t>この間をどう埋める？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どうすればクラス図を作成できる？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クラス図を書くために何が必要？</a:t>
            </a:r>
            <a:endParaRPr lang="ja-JP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773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角丸四角形吹き出し 150">
            <a:extLst>
              <a:ext uri="{FF2B5EF4-FFF2-40B4-BE49-F238E27FC236}">
                <a16:creationId xmlns:a16="http://schemas.microsoft.com/office/drawing/2014/main" id="{9156A9AE-DCEE-C570-BB70-348819DC0010}"/>
              </a:ext>
            </a:extLst>
          </p:cNvPr>
          <p:cNvSpPr/>
          <p:nvPr/>
        </p:nvSpPr>
        <p:spPr>
          <a:xfrm>
            <a:off x="6166972" y="2636912"/>
            <a:ext cx="3748631" cy="793256"/>
          </a:xfrm>
          <a:prstGeom prst="wedgeRoundRectCallout">
            <a:avLst>
              <a:gd name="adj1" fmla="val -66085"/>
              <a:gd name="adj2" fmla="val 3335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128A630F-FEEE-6860-020C-15A6BD48D909}"/>
              </a:ext>
            </a:extLst>
          </p:cNvPr>
          <p:cNvSpPr txBox="1"/>
          <p:nvPr/>
        </p:nvSpPr>
        <p:spPr>
          <a:xfrm>
            <a:off x="6168008" y="2723567"/>
            <a:ext cx="386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ドメインクラス抽出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（現実世界に存在するモノに着目）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06B42B3-3805-8107-5AFE-115766028A13}"/>
              </a:ext>
            </a:extLst>
          </p:cNvPr>
          <p:cNvSpPr>
            <a:spLocks noChangeAspect="1"/>
          </p:cNvSpPr>
          <p:nvPr/>
        </p:nvSpPr>
        <p:spPr>
          <a:xfrm>
            <a:off x="6666904" y="4678931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角丸四角形吹き出し 143">
            <a:extLst>
              <a:ext uri="{FF2B5EF4-FFF2-40B4-BE49-F238E27FC236}">
                <a16:creationId xmlns:a16="http://schemas.microsoft.com/office/drawing/2014/main" id="{9E95E30A-E7A9-376F-4E37-6CBDC0C5FE7E}"/>
              </a:ext>
            </a:extLst>
          </p:cNvPr>
          <p:cNvSpPr/>
          <p:nvPr/>
        </p:nvSpPr>
        <p:spPr>
          <a:xfrm>
            <a:off x="6166972" y="1792116"/>
            <a:ext cx="3748631" cy="793256"/>
          </a:xfrm>
          <a:prstGeom prst="wedgeRoundRectCallout">
            <a:avLst>
              <a:gd name="adj1" fmla="val -88231"/>
              <a:gd name="adj2" fmla="val 335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BDFCC917-2388-8A9E-E5F5-C08A0D18DEE5}"/>
              </a:ext>
            </a:extLst>
          </p:cNvPr>
          <p:cNvSpPr>
            <a:spLocks noChangeAspect="1"/>
          </p:cNvSpPr>
          <p:nvPr/>
        </p:nvSpPr>
        <p:spPr>
          <a:xfrm>
            <a:off x="5608003" y="5769280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A2F7964E-41AD-5D1D-F613-5997D13F73E1}"/>
              </a:ext>
            </a:extLst>
          </p:cNvPr>
          <p:cNvSpPr>
            <a:spLocks noChangeAspect="1"/>
          </p:cNvSpPr>
          <p:nvPr/>
        </p:nvSpPr>
        <p:spPr>
          <a:xfrm>
            <a:off x="5608258" y="3900153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0266E994-E593-8AF1-2846-DDB37AF59E9D}"/>
              </a:ext>
            </a:extLst>
          </p:cNvPr>
          <p:cNvSpPr>
            <a:spLocks noChangeAspect="1"/>
          </p:cNvSpPr>
          <p:nvPr/>
        </p:nvSpPr>
        <p:spPr>
          <a:xfrm>
            <a:off x="5323285" y="4013189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4DFA4477-F09A-E781-68E6-35575F4F0026}"/>
              </a:ext>
            </a:extLst>
          </p:cNvPr>
          <p:cNvSpPr>
            <a:spLocks noChangeAspect="1"/>
          </p:cNvSpPr>
          <p:nvPr/>
        </p:nvSpPr>
        <p:spPr>
          <a:xfrm>
            <a:off x="5711349" y="5058202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38B6E60D-571F-A333-76F6-53F744AD277D}"/>
              </a:ext>
            </a:extLst>
          </p:cNvPr>
          <p:cNvSpPr>
            <a:spLocks noChangeAspect="1"/>
          </p:cNvSpPr>
          <p:nvPr/>
        </p:nvSpPr>
        <p:spPr>
          <a:xfrm>
            <a:off x="8680580" y="3926749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DC13EBB5-A611-147E-F5F7-37030DA405BF}"/>
              </a:ext>
            </a:extLst>
          </p:cNvPr>
          <p:cNvSpPr>
            <a:spLocks noChangeAspect="1"/>
          </p:cNvSpPr>
          <p:nvPr/>
        </p:nvSpPr>
        <p:spPr>
          <a:xfrm>
            <a:off x="8682502" y="5730243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FA24151D-B93F-0D8B-72DB-D3AF937A14DC}"/>
              </a:ext>
            </a:extLst>
          </p:cNvPr>
          <p:cNvSpPr>
            <a:spLocks noChangeAspect="1"/>
          </p:cNvSpPr>
          <p:nvPr/>
        </p:nvSpPr>
        <p:spPr>
          <a:xfrm>
            <a:off x="5207428" y="2915189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964BCCE1-3FB4-8D00-8B8F-2A5A29770CC9}"/>
              </a:ext>
            </a:extLst>
          </p:cNvPr>
          <p:cNvSpPr>
            <a:spLocks noChangeAspect="1"/>
          </p:cNvSpPr>
          <p:nvPr/>
        </p:nvSpPr>
        <p:spPr>
          <a:xfrm>
            <a:off x="5207428" y="3268567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6F52BD7B-2965-DB4C-706B-D297526B6F0B}"/>
              </a:ext>
            </a:extLst>
          </p:cNvPr>
          <p:cNvSpPr>
            <a:spLocks noChangeAspect="1"/>
          </p:cNvSpPr>
          <p:nvPr/>
        </p:nvSpPr>
        <p:spPr>
          <a:xfrm>
            <a:off x="5412341" y="2929781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AC93B092-9E70-96E8-5939-B04189C5CEF5}"/>
              </a:ext>
            </a:extLst>
          </p:cNvPr>
          <p:cNvSpPr>
            <a:spLocks noChangeAspect="1"/>
          </p:cNvSpPr>
          <p:nvPr/>
        </p:nvSpPr>
        <p:spPr>
          <a:xfrm>
            <a:off x="2783632" y="2924944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91FF6AB-0E96-5891-C584-C1BC57299B4A}"/>
              </a:ext>
            </a:extLst>
          </p:cNvPr>
          <p:cNvSpPr/>
          <p:nvPr/>
        </p:nvSpPr>
        <p:spPr>
          <a:xfrm>
            <a:off x="2874341" y="2930728"/>
            <a:ext cx="2628000" cy="1188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F9434F9-8FF9-D84E-8339-7E0F8776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sz="6000"/>
              <a:t>オブジェクト指向による</a:t>
            </a:r>
            <a:br>
              <a:rPr kumimoji="1" lang="en-US" altLang="ja-JP" sz="6000" dirty="0"/>
            </a:br>
            <a:r>
              <a:rPr kumimoji="1" lang="ja-JP" altLang="en-US" sz="6000"/>
              <a:t>分析と設計の流れ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C58C2E-5369-F08C-00FC-B83CCAEB9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ja-JP" altLang="en-US" sz="180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82303E-FAF0-506E-80FE-401CCF1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12</a:t>
            </a:fld>
            <a:endParaRPr lang="ja-JP" altLang="en-US" sz="1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EBC5ED-F7EF-B494-0D8F-8E0C4D5FE58E}"/>
              </a:ext>
            </a:extLst>
          </p:cNvPr>
          <p:cNvSpPr txBox="1"/>
          <p:nvPr/>
        </p:nvSpPr>
        <p:spPr>
          <a:xfrm>
            <a:off x="685078" y="18256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現実世界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A3A167-8748-4827-305E-16CBBE31C99E}"/>
              </a:ext>
            </a:extLst>
          </p:cNvPr>
          <p:cNvSpPr txBox="1"/>
          <p:nvPr/>
        </p:nvSpPr>
        <p:spPr>
          <a:xfrm>
            <a:off x="-7416" y="5807631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オブジェクト指向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プログラミングの世界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上下矢印 8">
            <a:extLst>
              <a:ext uri="{FF2B5EF4-FFF2-40B4-BE49-F238E27FC236}">
                <a16:creationId xmlns:a16="http://schemas.microsoft.com/office/drawing/2014/main" id="{1163A75A-3743-D5BF-490D-62BC2D2D7F99}"/>
              </a:ext>
            </a:extLst>
          </p:cNvPr>
          <p:cNvSpPr/>
          <p:nvPr/>
        </p:nvSpPr>
        <p:spPr>
          <a:xfrm>
            <a:off x="1005227" y="2135599"/>
            <a:ext cx="484632" cy="3672031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8BEF0-E451-AB88-7CBC-EAB51B6152B3}"/>
              </a:ext>
            </a:extLst>
          </p:cNvPr>
          <p:cNvSpPr txBox="1"/>
          <p:nvPr/>
        </p:nvSpPr>
        <p:spPr>
          <a:xfrm>
            <a:off x="1655804" y="26220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要求獲得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131934F-F9C5-2EA9-3BDB-B76EAFF706E2}"/>
              </a:ext>
            </a:extLst>
          </p:cNvPr>
          <p:cNvSpPr txBox="1"/>
          <p:nvPr/>
        </p:nvSpPr>
        <p:spPr>
          <a:xfrm>
            <a:off x="1655804" y="3418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分析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79ECE5-4297-2D59-FCA6-8C4A175D6953}"/>
              </a:ext>
            </a:extLst>
          </p:cNvPr>
          <p:cNvSpPr txBox="1"/>
          <p:nvPr/>
        </p:nvSpPr>
        <p:spPr>
          <a:xfrm>
            <a:off x="1655804" y="42148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設計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9AD18CB-5F1A-0375-E2D8-3D525C95E3F3}"/>
              </a:ext>
            </a:extLst>
          </p:cNvPr>
          <p:cNvSpPr txBox="1"/>
          <p:nvPr/>
        </p:nvSpPr>
        <p:spPr>
          <a:xfrm>
            <a:off x="1655804" y="50112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実装</a:t>
            </a:r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F79040DC-01BE-2257-DE2C-65522440B3AC}"/>
              </a:ext>
            </a:extLst>
          </p:cNvPr>
          <p:cNvGrpSpPr/>
          <p:nvPr/>
        </p:nvGrpSpPr>
        <p:grpSpPr>
          <a:xfrm>
            <a:off x="2880253" y="1910139"/>
            <a:ext cx="1758088" cy="720000"/>
            <a:chOff x="3256992" y="1910139"/>
            <a:chExt cx="1758088" cy="720000"/>
          </a:xfrm>
          <a:solidFill>
            <a:srgbClr val="FFFFFF"/>
          </a:solidFill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077DC94-07D2-53B1-D5F8-186C8B9F5801}"/>
                </a:ext>
              </a:extLst>
            </p:cNvPr>
            <p:cNvGrpSpPr/>
            <p:nvPr/>
          </p:nvGrpSpPr>
          <p:grpSpPr>
            <a:xfrm>
              <a:off x="3256992" y="1982127"/>
              <a:ext cx="360000" cy="576024"/>
              <a:chOff x="10416480" y="476696"/>
              <a:chExt cx="360000" cy="576024"/>
            </a:xfrm>
            <a:grpFill/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457EDB25-A4D8-674A-EE75-A28E23D68F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88512" y="476696"/>
                <a:ext cx="216000" cy="2160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64218997-D519-F77B-7165-3EE0F83A6504}"/>
                  </a:ext>
                </a:extLst>
              </p:cNvPr>
              <p:cNvCxnSpPr>
                <a:cxnSpLocks/>
                <a:stCxn id="14" idx="4"/>
              </p:cNvCxnSpPr>
              <p:nvPr/>
            </p:nvCxnSpPr>
            <p:spPr>
              <a:xfrm>
                <a:off x="10596512" y="692696"/>
                <a:ext cx="0" cy="2160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4BA6E84C-1D40-3D13-C448-1C1BD6CB289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596480" y="584704"/>
                <a:ext cx="0" cy="3600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9A6260A-5798-C88F-3929-AE32D58DB05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16200000">
                <a:off x="10452480" y="908720"/>
                <a:ext cx="144000" cy="1440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20A55EB-EEEC-2E66-032F-5D6001F8762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5400000" flipH="1">
                <a:off x="10596480" y="908720"/>
                <a:ext cx="144000" cy="1440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340F34C-0988-D596-C9A1-C3A95F716059}"/>
                </a:ext>
              </a:extLst>
            </p:cNvPr>
            <p:cNvGrpSpPr/>
            <p:nvPr/>
          </p:nvGrpSpPr>
          <p:grpSpPr>
            <a:xfrm>
              <a:off x="4115080" y="1910139"/>
              <a:ext cx="900000" cy="720000"/>
              <a:chOff x="3761432" y="1782202"/>
              <a:chExt cx="900000" cy="720000"/>
            </a:xfrm>
            <a:grpFill/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470E5650-76EF-B301-539C-497FCC31DE74}"/>
                  </a:ext>
                </a:extLst>
              </p:cNvPr>
              <p:cNvSpPr/>
              <p:nvPr/>
            </p:nvSpPr>
            <p:spPr>
              <a:xfrm>
                <a:off x="3761432" y="1782202"/>
                <a:ext cx="900000" cy="72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6BFDB15E-41F1-0CE7-5545-4B9DCC62BC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97432" y="1962202"/>
                <a:ext cx="828000" cy="36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54719B53-075D-254B-B783-FDE452295BF4}"/>
                  </a:ext>
                </a:extLst>
              </p:cNvPr>
              <p:cNvSpPr txBox="1"/>
              <p:nvPr/>
            </p:nvSpPr>
            <p:spPr>
              <a:xfrm>
                <a:off x="3888266" y="1911370"/>
                <a:ext cx="646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/>
                  <a:t>ユース</a:t>
                </a:r>
                <a:endParaRPr kumimoji="1" lang="en-US" altLang="ja-JP" sz="1200" dirty="0"/>
              </a:p>
              <a:p>
                <a:r>
                  <a:rPr kumimoji="1" lang="ja-JP" altLang="en-US" sz="1200"/>
                  <a:t>ケース</a:t>
                </a:r>
              </a:p>
            </p:txBody>
          </p:sp>
        </p:grp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30EBC3AD-6785-B994-5605-40BECB1B7F27}"/>
                </a:ext>
              </a:extLst>
            </p:cNvPr>
            <p:cNvCxnSpPr>
              <a:endCxn id="23" idx="2"/>
            </p:cNvCxnSpPr>
            <p:nvPr/>
          </p:nvCxnSpPr>
          <p:spPr>
            <a:xfrm>
              <a:off x="3662487" y="2270139"/>
              <a:ext cx="488593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418F5FF2-B1D6-F111-330F-4365344AC9A6}"/>
              </a:ext>
            </a:extLst>
          </p:cNvPr>
          <p:cNvGrpSpPr/>
          <p:nvPr/>
        </p:nvGrpSpPr>
        <p:grpSpPr>
          <a:xfrm>
            <a:off x="2983712" y="3011156"/>
            <a:ext cx="2409259" cy="1027145"/>
            <a:chOff x="3434348" y="3187683"/>
            <a:chExt cx="2409259" cy="1027145"/>
          </a:xfrm>
          <a:noFill/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1BD27D3-F41B-9D88-C31A-5E9F6884FE15}"/>
                </a:ext>
              </a:extLst>
            </p:cNvPr>
            <p:cNvGrpSpPr/>
            <p:nvPr/>
          </p:nvGrpSpPr>
          <p:grpSpPr>
            <a:xfrm>
              <a:off x="3435019" y="3189181"/>
              <a:ext cx="972000" cy="359998"/>
              <a:chOff x="3450873" y="3295856"/>
              <a:chExt cx="902811" cy="359998"/>
            </a:xfrm>
            <a:grpFill/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9414BFD6-F084-C211-D033-428531DCCE85}"/>
                  </a:ext>
                </a:extLst>
              </p:cNvPr>
              <p:cNvSpPr/>
              <p:nvPr/>
            </p:nvSpPr>
            <p:spPr>
              <a:xfrm>
                <a:off x="3452279" y="3295861"/>
                <a:ext cx="900000" cy="359993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A8B06772-C592-923D-B7A3-A0ABC4A93747}"/>
                  </a:ext>
                </a:extLst>
              </p:cNvPr>
              <p:cNvSpPr txBox="1"/>
              <p:nvPr/>
            </p:nvSpPr>
            <p:spPr>
              <a:xfrm>
                <a:off x="3450873" y="3295856"/>
                <a:ext cx="902811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"/>
                  <a:t>ドメインクラス</a:t>
                </a:r>
                <a:r>
                  <a:rPr kumimoji="1" lang="en-US" altLang="ja-JP" sz="800" dirty="0"/>
                  <a:t>A</a:t>
                </a:r>
                <a:endParaRPr kumimoji="1" lang="ja-JP" altLang="en-US" sz="800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4C64CA87-94BC-FE9F-3A70-13DDEB6F9149}"/>
                  </a:ext>
                </a:extLst>
              </p:cNvPr>
              <p:cNvSpPr/>
              <p:nvPr/>
            </p:nvSpPr>
            <p:spPr>
              <a:xfrm>
                <a:off x="3452280" y="3517267"/>
                <a:ext cx="90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65A0941-2AD3-CB25-833B-B15CD2A84C68}"/>
                </a:ext>
              </a:extLst>
            </p:cNvPr>
            <p:cNvGrpSpPr/>
            <p:nvPr/>
          </p:nvGrpSpPr>
          <p:grpSpPr>
            <a:xfrm>
              <a:off x="4871865" y="3187683"/>
              <a:ext cx="971742" cy="359998"/>
              <a:chOff x="3503760" y="3295856"/>
              <a:chExt cx="902570" cy="359998"/>
            </a:xfrm>
            <a:grpFill/>
          </p:grpSpPr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F42D6536-6747-D345-F2A4-6ABB2D8A3E03}"/>
                  </a:ext>
                </a:extLst>
              </p:cNvPr>
              <p:cNvSpPr/>
              <p:nvPr/>
            </p:nvSpPr>
            <p:spPr>
              <a:xfrm>
                <a:off x="3505047" y="3295861"/>
                <a:ext cx="900000" cy="359993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2D5E687-A41E-848B-CEAE-4F6B1BD280B8}"/>
                  </a:ext>
                </a:extLst>
              </p:cNvPr>
              <p:cNvSpPr txBox="1"/>
              <p:nvPr/>
            </p:nvSpPr>
            <p:spPr>
              <a:xfrm>
                <a:off x="3503760" y="3295856"/>
                <a:ext cx="902570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800"/>
                  <a:t>ドメインクラス</a:t>
                </a:r>
                <a:r>
                  <a:rPr kumimoji="1" lang="en-US" altLang="ja-JP" sz="800" dirty="0"/>
                  <a:t>B</a:t>
                </a:r>
                <a:endParaRPr kumimoji="1" lang="ja-JP" altLang="en-US" sz="800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1E18131-8492-1E02-EE3D-B7806B9BCAE8}"/>
                  </a:ext>
                </a:extLst>
              </p:cNvPr>
              <p:cNvSpPr/>
              <p:nvPr/>
            </p:nvSpPr>
            <p:spPr>
              <a:xfrm>
                <a:off x="3505046" y="3517267"/>
                <a:ext cx="90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B70C0BB0-33A5-10DB-0ACB-89487EA1D1D9}"/>
                </a:ext>
              </a:extLst>
            </p:cNvPr>
            <p:cNvGrpSpPr/>
            <p:nvPr/>
          </p:nvGrpSpPr>
          <p:grpSpPr>
            <a:xfrm>
              <a:off x="3434348" y="3854830"/>
              <a:ext cx="973343" cy="359998"/>
              <a:chOff x="3455783" y="3295856"/>
              <a:chExt cx="904059" cy="359998"/>
            </a:xfrm>
            <a:grpFill/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D9DD621E-6C1F-86A0-4AE5-837824EC7192}"/>
                  </a:ext>
                </a:extLst>
              </p:cNvPr>
              <p:cNvSpPr/>
              <p:nvPr/>
            </p:nvSpPr>
            <p:spPr>
              <a:xfrm>
                <a:off x="3457188" y="3295861"/>
                <a:ext cx="900000" cy="359993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319DC4C-9A94-E26A-375C-C9385EA76A42}"/>
                  </a:ext>
                </a:extLst>
              </p:cNvPr>
              <p:cNvSpPr txBox="1"/>
              <p:nvPr/>
            </p:nvSpPr>
            <p:spPr>
              <a:xfrm>
                <a:off x="3455783" y="3295856"/>
                <a:ext cx="904059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"/>
                  <a:t>ドメインクラス</a:t>
                </a:r>
                <a:r>
                  <a:rPr lang="en-US" altLang="ja-JP" sz="800" dirty="0"/>
                  <a:t>C</a:t>
                </a:r>
                <a:endParaRPr kumimoji="1" lang="ja-JP" altLang="en-US" sz="800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55CE63D-B6C5-E742-5D43-943DD4257E7C}"/>
                  </a:ext>
                </a:extLst>
              </p:cNvPr>
              <p:cNvSpPr/>
              <p:nvPr/>
            </p:nvSpPr>
            <p:spPr>
              <a:xfrm>
                <a:off x="3457188" y="3517267"/>
                <a:ext cx="900000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241782D0-5BC6-E352-9A73-E65FA1410587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 flipV="1">
              <a:off x="4405507" y="3367685"/>
              <a:ext cx="467744" cy="149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三角形 45">
              <a:extLst>
                <a:ext uri="{FF2B5EF4-FFF2-40B4-BE49-F238E27FC236}">
                  <a16:creationId xmlns:a16="http://schemas.microsoft.com/office/drawing/2014/main" id="{D2D53401-EE51-0F57-F8D4-BE928DE07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9259" y="3554744"/>
              <a:ext cx="83520" cy="72000"/>
            </a:xfrm>
            <a:prstGeom prst="triangl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98E54DA9-706F-8663-49D8-8501ABD44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1019" y="3626744"/>
              <a:ext cx="671" cy="2280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48625C5-C8A5-D478-F309-7337EF4D7CA9}"/>
              </a:ext>
            </a:extLst>
          </p:cNvPr>
          <p:cNvCxnSpPr>
            <a:stCxn id="52" idx="0"/>
            <a:endCxn id="23" idx="2"/>
          </p:cNvCxnSpPr>
          <p:nvPr/>
        </p:nvCxnSpPr>
        <p:spPr>
          <a:xfrm flipV="1">
            <a:off x="2873632" y="2270139"/>
            <a:ext cx="900709" cy="6548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1BAD56E1-CF86-C4C9-95B5-93C7A2184191}"/>
              </a:ext>
            </a:extLst>
          </p:cNvPr>
          <p:cNvCxnSpPr>
            <a:cxnSpLocks/>
            <a:stCxn id="53" idx="0"/>
            <a:endCxn id="23" idx="6"/>
          </p:cNvCxnSpPr>
          <p:nvPr/>
        </p:nvCxnSpPr>
        <p:spPr>
          <a:xfrm flipH="1" flipV="1">
            <a:off x="4602341" y="2270139"/>
            <a:ext cx="900000" cy="6596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3AB0B25-8E0F-ADE9-9BAC-D3DC82B42E08}"/>
              </a:ext>
            </a:extLst>
          </p:cNvPr>
          <p:cNvGrpSpPr/>
          <p:nvPr/>
        </p:nvGrpSpPr>
        <p:grpSpPr>
          <a:xfrm>
            <a:off x="5611712" y="3982310"/>
            <a:ext cx="4303891" cy="1875240"/>
            <a:chOff x="5968573" y="2708920"/>
            <a:chExt cx="4303891" cy="1875240"/>
          </a:xfrm>
          <a:solidFill>
            <a:srgbClr val="FFFFFF"/>
          </a:solidFill>
        </p:grpSpPr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F5C2972-9A7F-7D48-2FF2-6CA26B886351}"/>
                </a:ext>
              </a:extLst>
            </p:cNvPr>
            <p:cNvSpPr/>
            <p:nvPr/>
          </p:nvSpPr>
          <p:spPr>
            <a:xfrm>
              <a:off x="5968573" y="2708920"/>
              <a:ext cx="4303891" cy="18752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F700952C-0638-9D84-F858-D9B35CB5156C}"/>
                </a:ext>
              </a:extLst>
            </p:cNvPr>
            <p:cNvGrpSpPr/>
            <p:nvPr/>
          </p:nvGrpSpPr>
          <p:grpSpPr>
            <a:xfrm>
              <a:off x="6109298" y="2798999"/>
              <a:ext cx="4022441" cy="1686187"/>
              <a:chOff x="6130295" y="2798999"/>
              <a:chExt cx="4022441" cy="1686187"/>
            </a:xfrm>
            <a:grpFill/>
          </p:grpSpPr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A1BB3EC9-89E9-45E6-452E-AB4CC5D89236}"/>
                  </a:ext>
                </a:extLst>
              </p:cNvPr>
              <p:cNvGrpSpPr/>
              <p:nvPr/>
            </p:nvGrpSpPr>
            <p:grpSpPr>
              <a:xfrm>
                <a:off x="7729051" y="3458041"/>
                <a:ext cx="2409259" cy="1027145"/>
                <a:chOff x="3434348" y="3187683"/>
                <a:chExt cx="2409259" cy="1027145"/>
              </a:xfrm>
              <a:grpFill/>
            </p:grpSpPr>
            <p:grpSp>
              <p:nvGrpSpPr>
                <p:cNvPr id="62" name="グループ化 61">
                  <a:extLst>
                    <a:ext uri="{FF2B5EF4-FFF2-40B4-BE49-F238E27FC236}">
                      <a16:creationId xmlns:a16="http://schemas.microsoft.com/office/drawing/2014/main" id="{CC2F5E30-8712-CA08-B78C-F7B8CA0B96D9}"/>
                    </a:ext>
                  </a:extLst>
                </p:cNvPr>
                <p:cNvGrpSpPr/>
                <p:nvPr/>
              </p:nvGrpSpPr>
              <p:grpSpPr>
                <a:xfrm>
                  <a:off x="3435019" y="3189181"/>
                  <a:ext cx="972000" cy="359998"/>
                  <a:chOff x="3450873" y="3295856"/>
                  <a:chExt cx="902811" cy="359998"/>
                </a:xfrm>
                <a:grpFill/>
              </p:grpSpPr>
              <p:sp>
                <p:nvSpPr>
                  <p:cNvPr id="74" name="正方形/長方形 73">
                    <a:extLst>
                      <a:ext uri="{FF2B5EF4-FFF2-40B4-BE49-F238E27FC236}">
                        <a16:creationId xmlns:a16="http://schemas.microsoft.com/office/drawing/2014/main" id="{6CD3EF95-439A-1108-2322-F1D38788C31E}"/>
                      </a:ext>
                    </a:extLst>
                  </p:cNvPr>
                  <p:cNvSpPr/>
                  <p:nvPr/>
                </p:nvSpPr>
                <p:spPr>
                  <a:xfrm>
                    <a:off x="3452279" y="3295861"/>
                    <a:ext cx="900000" cy="359993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5" name="テキスト ボックス 74">
                    <a:extLst>
                      <a:ext uri="{FF2B5EF4-FFF2-40B4-BE49-F238E27FC236}">
                        <a16:creationId xmlns:a16="http://schemas.microsoft.com/office/drawing/2014/main" id="{74A422B6-E0EC-73C5-0A85-96FD217CB0B8}"/>
                      </a:ext>
                    </a:extLst>
                  </p:cNvPr>
                  <p:cNvSpPr txBox="1"/>
                  <p:nvPr/>
                </p:nvSpPr>
                <p:spPr>
                  <a:xfrm>
                    <a:off x="3450873" y="3295856"/>
                    <a:ext cx="90281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800"/>
                      <a:t>ドメインクラス</a:t>
                    </a:r>
                    <a:r>
                      <a:rPr kumimoji="1" lang="en-US" altLang="ja-JP" sz="800" dirty="0"/>
                      <a:t>A</a:t>
                    </a:r>
                    <a:endParaRPr kumimoji="1" lang="ja-JP" altLang="en-US" sz="800"/>
                  </a:p>
                </p:txBody>
              </p:sp>
              <p:sp>
                <p:nvSpPr>
                  <p:cNvPr id="76" name="正方形/長方形 75">
                    <a:extLst>
                      <a:ext uri="{FF2B5EF4-FFF2-40B4-BE49-F238E27FC236}">
                        <a16:creationId xmlns:a16="http://schemas.microsoft.com/office/drawing/2014/main" id="{E04A25F4-9596-2908-AFAB-295333C1A2B5}"/>
                      </a:ext>
                    </a:extLst>
                  </p:cNvPr>
                  <p:cNvSpPr/>
                  <p:nvPr/>
                </p:nvSpPr>
                <p:spPr>
                  <a:xfrm>
                    <a:off x="3452280" y="3517267"/>
                    <a:ext cx="900000" cy="72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3" name="グループ化 62">
                  <a:extLst>
                    <a:ext uri="{FF2B5EF4-FFF2-40B4-BE49-F238E27FC236}">
                      <a16:creationId xmlns:a16="http://schemas.microsoft.com/office/drawing/2014/main" id="{59F91BF5-B6FC-03DF-FA5C-0389D4B045E3}"/>
                    </a:ext>
                  </a:extLst>
                </p:cNvPr>
                <p:cNvGrpSpPr/>
                <p:nvPr/>
              </p:nvGrpSpPr>
              <p:grpSpPr>
                <a:xfrm>
                  <a:off x="4871865" y="3187683"/>
                  <a:ext cx="971742" cy="359998"/>
                  <a:chOff x="3503760" y="3295856"/>
                  <a:chExt cx="902570" cy="359998"/>
                </a:xfrm>
                <a:grpFill/>
              </p:grpSpPr>
              <p:sp>
                <p:nvSpPr>
                  <p:cNvPr id="71" name="正方形/長方形 70">
                    <a:extLst>
                      <a:ext uri="{FF2B5EF4-FFF2-40B4-BE49-F238E27FC236}">
                        <a16:creationId xmlns:a16="http://schemas.microsoft.com/office/drawing/2014/main" id="{D6B67E3B-1F46-57D9-952F-6394B31CFD7E}"/>
                      </a:ext>
                    </a:extLst>
                  </p:cNvPr>
                  <p:cNvSpPr/>
                  <p:nvPr/>
                </p:nvSpPr>
                <p:spPr>
                  <a:xfrm>
                    <a:off x="3505047" y="3295861"/>
                    <a:ext cx="900000" cy="359993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2" name="テキスト ボックス 71">
                    <a:extLst>
                      <a:ext uri="{FF2B5EF4-FFF2-40B4-BE49-F238E27FC236}">
                        <a16:creationId xmlns:a16="http://schemas.microsoft.com/office/drawing/2014/main" id="{73A4FC21-636C-281C-E667-D73B706B1BCE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60" y="3295856"/>
                    <a:ext cx="90257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800"/>
                      <a:t>ドメインクラス</a:t>
                    </a:r>
                    <a:r>
                      <a:rPr kumimoji="1" lang="en-US" altLang="ja-JP" sz="800" dirty="0"/>
                      <a:t>B</a:t>
                    </a:r>
                    <a:endParaRPr kumimoji="1" lang="ja-JP" altLang="en-US" sz="800"/>
                  </a:p>
                </p:txBody>
              </p:sp>
              <p:sp>
                <p:nvSpPr>
                  <p:cNvPr id="73" name="正方形/長方形 72">
                    <a:extLst>
                      <a:ext uri="{FF2B5EF4-FFF2-40B4-BE49-F238E27FC236}">
                        <a16:creationId xmlns:a16="http://schemas.microsoft.com/office/drawing/2014/main" id="{BF91C685-5F7B-4E76-29A5-AFB519475036}"/>
                      </a:ext>
                    </a:extLst>
                  </p:cNvPr>
                  <p:cNvSpPr/>
                  <p:nvPr/>
                </p:nvSpPr>
                <p:spPr>
                  <a:xfrm>
                    <a:off x="3505046" y="3517267"/>
                    <a:ext cx="900000" cy="72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4" name="グループ化 63">
                  <a:extLst>
                    <a:ext uri="{FF2B5EF4-FFF2-40B4-BE49-F238E27FC236}">
                      <a16:creationId xmlns:a16="http://schemas.microsoft.com/office/drawing/2014/main" id="{FBC42EA2-BB42-BCF1-A679-046A9AB2EC7E}"/>
                    </a:ext>
                  </a:extLst>
                </p:cNvPr>
                <p:cNvGrpSpPr/>
                <p:nvPr/>
              </p:nvGrpSpPr>
              <p:grpSpPr>
                <a:xfrm>
                  <a:off x="3434348" y="3854830"/>
                  <a:ext cx="973343" cy="359998"/>
                  <a:chOff x="3455783" y="3295856"/>
                  <a:chExt cx="904059" cy="359998"/>
                </a:xfrm>
                <a:grpFill/>
              </p:grpSpPr>
              <p:sp>
                <p:nvSpPr>
                  <p:cNvPr id="68" name="正方形/長方形 67">
                    <a:extLst>
                      <a:ext uri="{FF2B5EF4-FFF2-40B4-BE49-F238E27FC236}">
                        <a16:creationId xmlns:a16="http://schemas.microsoft.com/office/drawing/2014/main" id="{C88C0F99-88A0-0D60-08EC-C9AC294D3DC7}"/>
                      </a:ext>
                    </a:extLst>
                  </p:cNvPr>
                  <p:cNvSpPr/>
                  <p:nvPr/>
                </p:nvSpPr>
                <p:spPr>
                  <a:xfrm>
                    <a:off x="3457188" y="3295861"/>
                    <a:ext cx="900000" cy="359993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9" name="テキスト ボックス 68">
                    <a:extLst>
                      <a:ext uri="{FF2B5EF4-FFF2-40B4-BE49-F238E27FC236}">
                        <a16:creationId xmlns:a16="http://schemas.microsoft.com/office/drawing/2014/main" id="{6389AE47-20F0-E16E-3777-288182F3A904}"/>
                      </a:ext>
                    </a:extLst>
                  </p:cNvPr>
                  <p:cNvSpPr txBox="1"/>
                  <p:nvPr/>
                </p:nvSpPr>
                <p:spPr>
                  <a:xfrm>
                    <a:off x="3455783" y="3295856"/>
                    <a:ext cx="904059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800"/>
                      <a:t>ドメインクラス</a:t>
                    </a:r>
                    <a:r>
                      <a:rPr lang="en-US" altLang="ja-JP" sz="800" dirty="0"/>
                      <a:t>C</a:t>
                    </a:r>
                    <a:endParaRPr kumimoji="1" lang="ja-JP" altLang="en-US" sz="800"/>
                  </a:p>
                </p:txBody>
              </p:sp>
              <p:sp>
                <p:nvSpPr>
                  <p:cNvPr id="70" name="正方形/長方形 69">
                    <a:extLst>
                      <a:ext uri="{FF2B5EF4-FFF2-40B4-BE49-F238E27FC236}">
                        <a16:creationId xmlns:a16="http://schemas.microsoft.com/office/drawing/2014/main" id="{50F61042-7D2D-976A-2892-958EE0A198E7}"/>
                      </a:ext>
                    </a:extLst>
                  </p:cNvPr>
                  <p:cNvSpPr/>
                  <p:nvPr/>
                </p:nvSpPr>
                <p:spPr>
                  <a:xfrm>
                    <a:off x="3457188" y="3517267"/>
                    <a:ext cx="900000" cy="72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cxnSp>
              <p:nvCxnSpPr>
                <p:cNvPr id="65" name="直線矢印コネクタ 64">
                  <a:extLst>
                    <a:ext uri="{FF2B5EF4-FFF2-40B4-BE49-F238E27FC236}">
                      <a16:creationId xmlns:a16="http://schemas.microsoft.com/office/drawing/2014/main" id="{515F6584-5E82-09A4-0200-AA709CAB0904}"/>
                    </a:ext>
                  </a:extLst>
                </p:cNvPr>
                <p:cNvCxnSpPr>
                  <a:cxnSpLocks/>
                  <a:stCxn id="74" idx="3"/>
                  <a:endCxn id="71" idx="1"/>
                </p:cNvCxnSpPr>
                <p:nvPr/>
              </p:nvCxnSpPr>
              <p:spPr>
                <a:xfrm flipV="1">
                  <a:off x="4405507" y="3367685"/>
                  <a:ext cx="467744" cy="1498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三角形 65">
                  <a:extLst>
                    <a:ext uri="{FF2B5EF4-FFF2-40B4-BE49-F238E27FC236}">
                      <a16:creationId xmlns:a16="http://schemas.microsoft.com/office/drawing/2014/main" id="{E2FA869B-93E0-39E7-CE13-DA8E681943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79259" y="3554744"/>
                  <a:ext cx="83520" cy="72000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67" name="直線コネクタ 66">
                  <a:extLst>
                    <a:ext uri="{FF2B5EF4-FFF2-40B4-BE49-F238E27FC236}">
                      <a16:creationId xmlns:a16="http://schemas.microsoft.com/office/drawing/2014/main" id="{1F1873C8-B70A-CC5C-259A-E0324D011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1019" y="3626744"/>
                  <a:ext cx="671" cy="22809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AAADA2BC-79B2-7614-1971-D45A84C4004B}"/>
                  </a:ext>
                </a:extLst>
              </p:cNvPr>
              <p:cNvGrpSpPr/>
              <p:nvPr/>
            </p:nvGrpSpPr>
            <p:grpSpPr>
              <a:xfrm>
                <a:off x="9152141" y="2798999"/>
                <a:ext cx="1000595" cy="359998"/>
                <a:chOff x="9152144" y="2733947"/>
                <a:chExt cx="1000595" cy="359998"/>
              </a:xfrm>
              <a:grpFill/>
            </p:grpSpPr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03D25727-2D5A-B599-4BF2-2189885A4A3B}"/>
                    </a:ext>
                  </a:extLst>
                </p:cNvPr>
                <p:cNvSpPr/>
                <p:nvPr/>
              </p:nvSpPr>
              <p:spPr>
                <a:xfrm>
                  <a:off x="9167954" y="2733952"/>
                  <a:ext cx="968975" cy="359993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テキスト ボックス 77">
                  <a:extLst>
                    <a:ext uri="{FF2B5EF4-FFF2-40B4-BE49-F238E27FC236}">
                      <a16:creationId xmlns:a16="http://schemas.microsoft.com/office/drawing/2014/main" id="{29A74D4A-2F6E-F12A-C7F4-0D9C73305EA2}"/>
                    </a:ext>
                  </a:extLst>
                </p:cNvPr>
                <p:cNvSpPr txBox="1"/>
                <p:nvPr/>
              </p:nvSpPr>
              <p:spPr>
                <a:xfrm>
                  <a:off x="9152144" y="2733947"/>
                  <a:ext cx="100059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800"/>
                    <a:t>設計クラス</a:t>
                  </a:r>
                  <a:r>
                    <a:rPr kumimoji="1" lang="en-US" altLang="ja-JP" sz="800" dirty="0"/>
                    <a:t> </a:t>
                  </a:r>
                  <a:r>
                    <a:rPr lang="en-US" altLang="ja-JP" sz="800" dirty="0"/>
                    <a:t>Cloud</a:t>
                  </a:r>
                  <a:endParaRPr kumimoji="1" lang="ja-JP" altLang="en-US" sz="800"/>
                </a:p>
              </p:txBody>
            </p:sp>
            <p:sp>
              <p:nvSpPr>
                <p:cNvPr id="79" name="正方形/長方形 78">
                  <a:extLst>
                    <a:ext uri="{FF2B5EF4-FFF2-40B4-BE49-F238E27FC236}">
                      <a16:creationId xmlns:a16="http://schemas.microsoft.com/office/drawing/2014/main" id="{D904ABE3-867A-A883-643D-B643C3718344}"/>
                    </a:ext>
                  </a:extLst>
                </p:cNvPr>
                <p:cNvSpPr/>
                <p:nvPr/>
              </p:nvSpPr>
              <p:spPr>
                <a:xfrm>
                  <a:off x="9167953" y="2955358"/>
                  <a:ext cx="968975" cy="72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A494EE4A-605B-F81B-42AA-90C01AE841EF}"/>
                  </a:ext>
                </a:extLst>
              </p:cNvPr>
              <p:cNvSpPr/>
              <p:nvPr/>
            </p:nvSpPr>
            <p:spPr>
              <a:xfrm>
                <a:off x="9167954" y="4114946"/>
                <a:ext cx="968975" cy="359993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8643A4EC-2A83-CC0C-20CD-8B14D9E4FA1A}"/>
                  </a:ext>
                </a:extLst>
              </p:cNvPr>
              <p:cNvSpPr txBox="1"/>
              <p:nvPr/>
            </p:nvSpPr>
            <p:spPr>
              <a:xfrm>
                <a:off x="9213058" y="4114941"/>
                <a:ext cx="87876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800"/>
                  <a:t>設計クラス</a:t>
                </a:r>
                <a:r>
                  <a:rPr kumimoji="1" lang="en-US" altLang="ja-JP" sz="800" dirty="0"/>
                  <a:t> IoT</a:t>
                </a:r>
                <a:endParaRPr kumimoji="1" lang="ja-JP" altLang="en-US" sz="800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AE049B37-06CA-D659-7CF7-D562D3208206}"/>
                  </a:ext>
                </a:extLst>
              </p:cNvPr>
              <p:cNvSpPr/>
              <p:nvPr/>
            </p:nvSpPr>
            <p:spPr>
              <a:xfrm>
                <a:off x="9167953" y="4336352"/>
                <a:ext cx="968975" cy="72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7" name="グループ化 86">
                <a:extLst>
                  <a:ext uri="{FF2B5EF4-FFF2-40B4-BE49-F238E27FC236}">
                    <a16:creationId xmlns:a16="http://schemas.microsoft.com/office/drawing/2014/main" id="{D02FDEE1-F30F-3C33-46F1-F9B3775F3FCF}"/>
                  </a:ext>
                </a:extLst>
              </p:cNvPr>
              <p:cNvGrpSpPr/>
              <p:nvPr/>
            </p:nvGrpSpPr>
            <p:grpSpPr>
              <a:xfrm>
                <a:off x="6130295" y="3465104"/>
                <a:ext cx="968976" cy="359998"/>
                <a:chOff x="9320353" y="3610441"/>
                <a:chExt cx="968976" cy="359998"/>
              </a:xfrm>
              <a:grpFill/>
            </p:grpSpPr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2D6B06DE-031E-4DE4-D06B-889CDA1F4AB2}"/>
                    </a:ext>
                  </a:extLst>
                </p:cNvPr>
                <p:cNvSpPr/>
                <p:nvPr/>
              </p:nvSpPr>
              <p:spPr>
                <a:xfrm>
                  <a:off x="9320354" y="3610446"/>
                  <a:ext cx="968975" cy="359993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テキスト ボックス 84">
                  <a:extLst>
                    <a:ext uri="{FF2B5EF4-FFF2-40B4-BE49-F238E27FC236}">
                      <a16:creationId xmlns:a16="http://schemas.microsoft.com/office/drawing/2014/main" id="{67FE46E8-0502-A842-F3A6-68B5E7BD642D}"/>
                    </a:ext>
                  </a:extLst>
                </p:cNvPr>
                <p:cNvSpPr txBox="1"/>
                <p:nvPr/>
              </p:nvSpPr>
              <p:spPr>
                <a:xfrm>
                  <a:off x="9388702" y="3610441"/>
                  <a:ext cx="83228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800"/>
                    <a:t>設計クラス</a:t>
                  </a:r>
                  <a:r>
                    <a:rPr kumimoji="1" lang="en-US" altLang="ja-JP" sz="800" dirty="0"/>
                    <a:t> UI</a:t>
                  </a:r>
                  <a:endParaRPr kumimoji="1" lang="ja-JP" altLang="en-US" sz="800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9186A0DF-003A-B7EB-216C-4309C5BFA43C}"/>
                    </a:ext>
                  </a:extLst>
                </p:cNvPr>
                <p:cNvSpPr/>
                <p:nvPr/>
              </p:nvSpPr>
              <p:spPr>
                <a:xfrm>
                  <a:off x="9320353" y="3831852"/>
                  <a:ext cx="968975" cy="72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D56150CC-AE6E-A672-235C-27D5C07E46DA}"/>
                  </a:ext>
                </a:extLst>
              </p:cNvPr>
              <p:cNvCxnSpPr>
                <a:cxnSpLocks/>
                <a:stCxn id="84" idx="3"/>
                <a:endCxn id="74" idx="1"/>
              </p:cNvCxnSpPr>
              <p:nvPr/>
            </p:nvCxnSpPr>
            <p:spPr>
              <a:xfrm flipV="1">
                <a:off x="7099271" y="3639541"/>
                <a:ext cx="631965" cy="556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>
                <a:extLst>
                  <a:ext uri="{FF2B5EF4-FFF2-40B4-BE49-F238E27FC236}">
                    <a16:creationId xmlns:a16="http://schemas.microsoft.com/office/drawing/2014/main" id="{10FC6996-6FA2-8E95-550F-AF4BE53C228D}"/>
                  </a:ext>
                </a:extLst>
              </p:cNvPr>
              <p:cNvCxnSpPr>
                <a:cxnSpLocks/>
                <a:stCxn id="72" idx="0"/>
                <a:endCxn id="77" idx="2"/>
              </p:cNvCxnSpPr>
              <p:nvPr/>
            </p:nvCxnSpPr>
            <p:spPr>
              <a:xfrm flipV="1">
                <a:off x="9652439" y="3158997"/>
                <a:ext cx="0" cy="299044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>
                <a:extLst>
                  <a:ext uri="{FF2B5EF4-FFF2-40B4-BE49-F238E27FC236}">
                    <a16:creationId xmlns:a16="http://schemas.microsoft.com/office/drawing/2014/main" id="{2A2DE5F7-EC62-5995-BF46-DA56E84139AB}"/>
                  </a:ext>
                </a:extLst>
              </p:cNvPr>
              <p:cNvCxnSpPr>
                <a:cxnSpLocks/>
                <a:stCxn id="71" idx="2"/>
                <a:endCxn id="81" idx="0"/>
              </p:cNvCxnSpPr>
              <p:nvPr/>
            </p:nvCxnSpPr>
            <p:spPr>
              <a:xfrm>
                <a:off x="9652442" y="3818039"/>
                <a:ext cx="0" cy="296902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A80A3DAA-F54B-74CB-346E-090693A7EA09}"/>
              </a:ext>
            </a:extLst>
          </p:cNvPr>
          <p:cNvSpPr/>
          <p:nvPr/>
        </p:nvSpPr>
        <p:spPr>
          <a:xfrm>
            <a:off x="8680581" y="4018496"/>
            <a:ext cx="1188000" cy="1800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6917F282-0BD5-DBDE-AC6A-93496A150B74}"/>
              </a:ext>
            </a:extLst>
          </p:cNvPr>
          <p:cNvCxnSpPr>
            <a:cxnSpLocks/>
            <a:stCxn id="100" idx="1"/>
            <a:endCxn id="103" idx="3"/>
          </p:cNvCxnSpPr>
          <p:nvPr/>
        </p:nvCxnSpPr>
        <p:spPr>
          <a:xfrm flipH="1" flipV="1">
            <a:off x="5387428" y="3005189"/>
            <a:ext cx="3293152" cy="10115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E9D8E253-2311-DEF2-A1B0-079DCF398AA9}"/>
              </a:ext>
            </a:extLst>
          </p:cNvPr>
          <p:cNvCxnSpPr>
            <a:cxnSpLocks/>
            <a:stCxn id="101" idx="1"/>
            <a:endCxn id="104" idx="3"/>
          </p:cNvCxnSpPr>
          <p:nvPr/>
        </p:nvCxnSpPr>
        <p:spPr>
          <a:xfrm flipH="1" flipV="1">
            <a:off x="5387428" y="3358567"/>
            <a:ext cx="3295074" cy="24616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A035A99C-44C6-6656-C83F-F475962A9F02}"/>
              </a:ext>
            </a:extLst>
          </p:cNvPr>
          <p:cNvSpPr/>
          <p:nvPr/>
        </p:nvSpPr>
        <p:spPr>
          <a:xfrm>
            <a:off x="5713865" y="4684496"/>
            <a:ext cx="1044000" cy="468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3B09C24D-22AA-2DD0-12B5-573F28168B22}"/>
              </a:ext>
            </a:extLst>
          </p:cNvPr>
          <p:cNvCxnSpPr>
            <a:cxnSpLocks/>
            <a:stCxn id="115" idx="1"/>
            <a:endCxn id="114" idx="3"/>
          </p:cNvCxnSpPr>
          <p:nvPr/>
        </p:nvCxnSpPr>
        <p:spPr>
          <a:xfrm flipH="1" flipV="1">
            <a:off x="5503285" y="4103189"/>
            <a:ext cx="208064" cy="10450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0FC37F9F-2885-65BB-016A-4716FDD1827B}"/>
              </a:ext>
            </a:extLst>
          </p:cNvPr>
          <p:cNvCxnSpPr>
            <a:cxnSpLocks/>
            <a:stCxn id="116" idx="0"/>
            <a:endCxn id="114" idx="3"/>
          </p:cNvCxnSpPr>
          <p:nvPr/>
        </p:nvCxnSpPr>
        <p:spPr>
          <a:xfrm flipH="1" flipV="1">
            <a:off x="5503285" y="4103189"/>
            <a:ext cx="1253619" cy="5757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975E5158-A4C0-9A79-F8A1-7FD95A69A7B0}"/>
              </a:ext>
            </a:extLst>
          </p:cNvPr>
          <p:cNvGrpSpPr/>
          <p:nvPr/>
        </p:nvGrpSpPr>
        <p:grpSpPr>
          <a:xfrm>
            <a:off x="2832265" y="4726362"/>
            <a:ext cx="883746" cy="883912"/>
            <a:chOff x="2832265" y="4568933"/>
            <a:chExt cx="883746" cy="883912"/>
          </a:xfrm>
          <a:solidFill>
            <a:srgbClr val="FFFFFF"/>
          </a:solidFill>
        </p:grpSpPr>
        <p:grpSp>
          <p:nvGrpSpPr>
            <p:cNvPr id="124" name="グループ化 123">
              <a:extLst>
                <a:ext uri="{FF2B5EF4-FFF2-40B4-BE49-F238E27FC236}">
                  <a16:creationId xmlns:a16="http://schemas.microsoft.com/office/drawing/2014/main" id="{9900F8F3-09E3-ADC2-5F67-B852DCF3E56E}"/>
                </a:ext>
              </a:extLst>
            </p:cNvPr>
            <p:cNvGrpSpPr/>
            <p:nvPr/>
          </p:nvGrpSpPr>
          <p:grpSpPr>
            <a:xfrm>
              <a:off x="2996011" y="4568933"/>
              <a:ext cx="720000" cy="722863"/>
              <a:chOff x="2872379" y="4710390"/>
              <a:chExt cx="720000" cy="722863"/>
            </a:xfrm>
            <a:grpFill/>
          </p:grpSpPr>
          <p:sp>
            <p:nvSpPr>
              <p:cNvPr id="122" name="1 つの角を切り取った四角形 121">
                <a:extLst>
                  <a:ext uri="{FF2B5EF4-FFF2-40B4-BE49-F238E27FC236}">
                    <a16:creationId xmlns:a16="http://schemas.microsoft.com/office/drawing/2014/main" id="{AF814C07-B493-0D96-2EC2-9EB72CE6FD09}"/>
                  </a:ext>
                </a:extLst>
              </p:cNvPr>
              <p:cNvSpPr/>
              <p:nvPr/>
            </p:nvSpPr>
            <p:spPr>
              <a:xfrm>
                <a:off x="2872379" y="4710390"/>
                <a:ext cx="720000" cy="722863"/>
              </a:xfrm>
              <a:prstGeom prst="snip1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24CA501B-FC97-B2E8-99ED-828846F1549D}"/>
                  </a:ext>
                </a:extLst>
              </p:cNvPr>
              <p:cNvSpPr txBox="1"/>
              <p:nvPr/>
            </p:nvSpPr>
            <p:spPr>
              <a:xfrm>
                <a:off x="2887573" y="4840989"/>
                <a:ext cx="689612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class A {</a:t>
                </a:r>
              </a:p>
              <a:p>
                <a:r>
                  <a:rPr lang="en-US" altLang="ja-JP" sz="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...</a:t>
                </a:r>
                <a:endParaRPr kumimoji="1" lang="en-US" altLang="ja-JP" sz="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ja-JP" sz="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kumimoji="1" lang="ja-JP" altLang="en-US" sz="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F3F1C68-4845-7DED-D72B-6B997903B735}"/>
                </a:ext>
              </a:extLst>
            </p:cNvPr>
            <p:cNvGrpSpPr/>
            <p:nvPr/>
          </p:nvGrpSpPr>
          <p:grpSpPr>
            <a:xfrm>
              <a:off x="2934677" y="4649457"/>
              <a:ext cx="720000" cy="722863"/>
              <a:chOff x="2872379" y="4710390"/>
              <a:chExt cx="720000" cy="722863"/>
            </a:xfrm>
            <a:grpFill/>
          </p:grpSpPr>
          <p:sp>
            <p:nvSpPr>
              <p:cNvPr id="129" name="1 つの角を切り取った四角形 128">
                <a:extLst>
                  <a:ext uri="{FF2B5EF4-FFF2-40B4-BE49-F238E27FC236}">
                    <a16:creationId xmlns:a16="http://schemas.microsoft.com/office/drawing/2014/main" id="{01542387-39BC-9956-492E-2724A0D15C3A}"/>
                  </a:ext>
                </a:extLst>
              </p:cNvPr>
              <p:cNvSpPr/>
              <p:nvPr/>
            </p:nvSpPr>
            <p:spPr>
              <a:xfrm>
                <a:off x="2872379" y="4710390"/>
                <a:ext cx="720000" cy="722863"/>
              </a:xfrm>
              <a:prstGeom prst="snip1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テキスト ボックス 129">
                <a:extLst>
                  <a:ext uri="{FF2B5EF4-FFF2-40B4-BE49-F238E27FC236}">
                    <a16:creationId xmlns:a16="http://schemas.microsoft.com/office/drawing/2014/main" id="{C94578F8-43B6-1EF5-E5CE-E88683D995C0}"/>
                  </a:ext>
                </a:extLst>
              </p:cNvPr>
              <p:cNvSpPr txBox="1"/>
              <p:nvPr/>
            </p:nvSpPr>
            <p:spPr>
              <a:xfrm>
                <a:off x="2887573" y="4840989"/>
                <a:ext cx="689612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class A {</a:t>
                </a:r>
              </a:p>
              <a:p>
                <a:r>
                  <a:rPr lang="en-US" altLang="ja-JP" sz="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...</a:t>
                </a:r>
                <a:endParaRPr kumimoji="1" lang="en-US" altLang="ja-JP" sz="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ja-JP" sz="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kumimoji="1" lang="ja-JP" altLang="en-US" sz="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0067BA1D-EB85-5C38-283E-7AA8E990C014}"/>
                </a:ext>
              </a:extLst>
            </p:cNvPr>
            <p:cNvGrpSpPr/>
            <p:nvPr/>
          </p:nvGrpSpPr>
          <p:grpSpPr>
            <a:xfrm>
              <a:off x="2832265" y="4729982"/>
              <a:ext cx="819455" cy="722863"/>
              <a:chOff x="2831301" y="4710390"/>
              <a:chExt cx="819455" cy="722863"/>
            </a:xfrm>
            <a:grpFill/>
          </p:grpSpPr>
          <p:sp>
            <p:nvSpPr>
              <p:cNvPr id="132" name="1 つの角を切り取った四角形 131">
                <a:extLst>
                  <a:ext uri="{FF2B5EF4-FFF2-40B4-BE49-F238E27FC236}">
                    <a16:creationId xmlns:a16="http://schemas.microsoft.com/office/drawing/2014/main" id="{B7B43533-022A-4A28-0F0C-008A524B18BE}"/>
                  </a:ext>
                </a:extLst>
              </p:cNvPr>
              <p:cNvSpPr/>
              <p:nvPr/>
            </p:nvSpPr>
            <p:spPr>
              <a:xfrm>
                <a:off x="2872379" y="4710390"/>
                <a:ext cx="720000" cy="722863"/>
              </a:xfrm>
              <a:prstGeom prst="snip1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38D95C71-5921-82FC-80EA-B9715CD199F1}"/>
                  </a:ext>
                </a:extLst>
              </p:cNvPr>
              <p:cNvSpPr txBox="1"/>
              <p:nvPr/>
            </p:nvSpPr>
            <p:spPr>
              <a:xfrm>
                <a:off x="2831301" y="4840989"/>
                <a:ext cx="8194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class A {</a:t>
                </a:r>
              </a:p>
              <a:p>
                <a:r>
                  <a:rPr lang="en-US" altLang="ja-JP" sz="1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...</a:t>
                </a:r>
                <a:endParaRPr kumimoji="1" lang="en-US" altLang="ja-JP" sz="1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ja-JP" sz="1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kumimoji="1" lang="ja-JP" altLang="en-US" sz="1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B53A0F86-CED5-ED34-85D3-1268B6714D96}"/>
              </a:ext>
            </a:extLst>
          </p:cNvPr>
          <p:cNvCxnSpPr>
            <a:cxnSpLocks/>
            <a:endCxn id="136" idx="1"/>
          </p:cNvCxnSpPr>
          <p:nvPr/>
        </p:nvCxnSpPr>
        <p:spPr>
          <a:xfrm flipV="1">
            <a:off x="2996011" y="3990153"/>
            <a:ext cx="2612247" cy="7228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841BB8BA-5E42-585C-253D-25DC2A3650FE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3593343" y="5619989"/>
            <a:ext cx="2014660" cy="2392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65B239E2-8926-CDB1-738E-5C0F47108AA1}"/>
              </a:ext>
            </a:extLst>
          </p:cNvPr>
          <p:cNvSpPr txBox="1"/>
          <p:nvPr/>
        </p:nvSpPr>
        <p:spPr>
          <a:xfrm>
            <a:off x="6168008" y="187877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ユースケース（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利用</a:t>
            </a:r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例）抽出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（現実世界の業務に着目している）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3" name="角丸四角形吹き出し 152">
            <a:extLst>
              <a:ext uri="{FF2B5EF4-FFF2-40B4-BE49-F238E27FC236}">
                <a16:creationId xmlns:a16="http://schemas.microsoft.com/office/drawing/2014/main" id="{70B5B82D-43C8-C0AB-4970-17F84815B068}"/>
              </a:ext>
            </a:extLst>
          </p:cNvPr>
          <p:cNvSpPr/>
          <p:nvPr/>
        </p:nvSpPr>
        <p:spPr>
          <a:xfrm>
            <a:off x="10198451" y="3975030"/>
            <a:ext cx="1892140" cy="1325563"/>
          </a:xfrm>
          <a:prstGeom prst="wedgeRoundRectCallout">
            <a:avLst>
              <a:gd name="adj1" fmla="val -63737"/>
              <a:gd name="adj2" fmla="val -7955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30F5A7EC-882B-460A-1C8D-A4FA99FF9CDF}"/>
              </a:ext>
            </a:extLst>
          </p:cNvPr>
          <p:cNvSpPr txBox="1"/>
          <p:nvPr/>
        </p:nvSpPr>
        <p:spPr>
          <a:xfrm>
            <a:off x="10214262" y="4037647"/>
            <a:ext cx="1876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設計クラス追加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（システムの実現方式に着目している）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5" name="角丸四角形吹き出し 154">
            <a:extLst>
              <a:ext uri="{FF2B5EF4-FFF2-40B4-BE49-F238E27FC236}">
                <a16:creationId xmlns:a16="http://schemas.microsoft.com/office/drawing/2014/main" id="{1E8A43A2-B68D-89EB-412E-575E54FB833F}"/>
              </a:ext>
            </a:extLst>
          </p:cNvPr>
          <p:cNvSpPr/>
          <p:nvPr/>
        </p:nvSpPr>
        <p:spPr>
          <a:xfrm>
            <a:off x="2566073" y="5949281"/>
            <a:ext cx="4155340" cy="777936"/>
          </a:xfrm>
          <a:prstGeom prst="wedgeRoundRectCallout">
            <a:avLst>
              <a:gd name="adj1" fmla="val -33429"/>
              <a:gd name="adj2" fmla="val -9007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40377DFF-6985-6EA3-C412-C429207A9446}"/>
              </a:ext>
            </a:extLst>
          </p:cNvPr>
          <p:cNvSpPr txBox="1"/>
          <p:nvPr/>
        </p:nvSpPr>
        <p:spPr>
          <a:xfrm>
            <a:off x="2625315" y="6015084"/>
            <a:ext cx="4096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クラスライブラリやアプリケーションフレームワークの活用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06A5789-B346-847C-5D86-0E0838D324EA}"/>
              </a:ext>
            </a:extLst>
          </p:cNvPr>
          <p:cNvSpPr/>
          <p:nvPr/>
        </p:nvSpPr>
        <p:spPr>
          <a:xfrm>
            <a:off x="1489859" y="2915189"/>
            <a:ext cx="4221490" cy="1299639"/>
          </a:xfrm>
          <a:prstGeom prst="roundRect">
            <a:avLst>
              <a:gd name="adj" fmla="val 800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48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オブジェクト指向分析の手順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045-2740-CA4E-8403-DE7A880630FF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907934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kumimoji="1" lang="ja-JP" altLang="en-US" dirty="0"/>
              <a:t>オブジェクトを見つけ出す．</a:t>
            </a:r>
            <a:endParaRPr kumimoji="1" lang="en-US" altLang="ja-JP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ja-JP" altLang="en-US" dirty="0"/>
              <a:t>振る舞いを見つけ出す．</a:t>
            </a:r>
            <a:endParaRPr lang="en-US" altLang="ja-JP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kumimoji="1" lang="ja-JP" altLang="en-US" dirty="0"/>
              <a:t>オブジェクトのグループを考える．</a:t>
            </a:r>
            <a:endParaRPr kumimoji="1" lang="en-US" altLang="ja-JP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ja-JP" altLang="en-US" dirty="0"/>
              <a:t>グループの上位概念があるかを考える．</a:t>
            </a:r>
            <a:endParaRPr lang="en-US" altLang="ja-JP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kumimoji="1" lang="ja-JP" altLang="en-US" dirty="0"/>
              <a:t>グループ間の関係を考える．</a:t>
            </a:r>
            <a:endParaRPr kumimoji="1" lang="en-US" altLang="ja-JP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ja-JP" altLang="en-US"/>
              <a:t>上記</a:t>
            </a:r>
            <a:r>
              <a:rPr lang="en-US" altLang="ja-JP" dirty="0"/>
              <a:t>3〜5</a:t>
            </a:r>
            <a:r>
              <a:rPr lang="ja-JP" altLang="en-US"/>
              <a:t>を</a:t>
            </a:r>
            <a:r>
              <a:rPr lang="ja-JP" altLang="en-US" dirty="0"/>
              <a:t>繰り返す．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40" y="4467942"/>
            <a:ext cx="540000" cy="5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40" y="2447853"/>
            <a:ext cx="540000" cy="5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540" y="1774490"/>
            <a:ext cx="540000" cy="5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540" y="3794579"/>
            <a:ext cx="540000" cy="5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7540" y="3121216"/>
            <a:ext cx="540000" cy="5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540" y="514130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6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79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1. </a:t>
            </a:r>
            <a:r>
              <a:rPr kumimoji="1" lang="ja-JP" altLang="en-US"/>
              <a:t>オブジェクト</a:t>
            </a:r>
            <a:r>
              <a:rPr lang="ja-JP" altLang="en-US"/>
              <a:t>を見つけ出す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何がオブジェクトになるのか</a:t>
            </a:r>
            <a:r>
              <a:rPr lang="ja-JP" altLang="en-US" dirty="0"/>
              <a:t>考える．</a:t>
            </a:r>
            <a:endParaRPr kumimoji="1" lang="en-US" altLang="ja-JP" dirty="0"/>
          </a:p>
          <a:p>
            <a:pPr lvl="5"/>
            <a:endParaRPr kumimoji="1" lang="en-US" altLang="ja-JP" dirty="0"/>
          </a:p>
          <a:p>
            <a:r>
              <a:rPr lang="ja-JP" altLang="en-US" dirty="0"/>
              <a:t>名詞がオブジェクトの候補となる．</a:t>
            </a:r>
            <a:endParaRPr lang="en-US" altLang="ja-JP" dirty="0"/>
          </a:p>
          <a:p>
            <a:pPr lvl="1"/>
            <a:r>
              <a:rPr kumimoji="1" lang="ja-JP" altLang="en-US" dirty="0"/>
              <a:t>仕様やユースケースモデルから名詞を抜き出す．</a:t>
            </a:r>
            <a:endParaRPr kumimoji="1"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07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2. </a:t>
            </a:r>
            <a:r>
              <a:rPr kumimoji="1" lang="ja-JP" altLang="en-US" dirty="0"/>
              <a:t>振る舞いを見つけ出す．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 dirty="0"/>
              <a:t>どんな振る舞いがあるかを考える．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この段階では，</a:t>
            </a:r>
            <a:r>
              <a:rPr lang="en-US" altLang="ja-JP" dirty="0"/>
              <a:t>getter/setter</a:t>
            </a:r>
            <a:r>
              <a:rPr lang="ja-JP" altLang="en-US" dirty="0"/>
              <a:t>は不要．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 dirty="0"/>
              <a:t>そのオブジェクトにどんな仕事を依頼したいかを中心に</a:t>
            </a:r>
            <a:r>
              <a:rPr kumimoji="1" lang="ja-JP" altLang="en-US"/>
              <a:t>考える．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動詞が振る舞いの候補となる．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仕様やユースケースモデルから動詞を抜き出す．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3.</a:t>
            </a:r>
            <a:r>
              <a:rPr lang="ja-JP" altLang="en-US" dirty="0"/>
              <a:t>オブジェクトのグループを</a:t>
            </a:r>
            <a:br>
              <a:rPr lang="en-US" altLang="ja-JP" dirty="0"/>
            </a:br>
            <a:r>
              <a:rPr lang="ja-JP" altLang="en-US" dirty="0"/>
              <a:t>考える．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ここで見つけ出したグループがクラスとなる．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まとめられるオブジェクトはないかを考える．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どんな概念でまとめられるかを考える．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新たな概念が出てこないかを考える．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4. </a:t>
            </a:r>
            <a:r>
              <a:rPr lang="ja-JP" altLang="en-US" dirty="0"/>
              <a:t>グループの上位概念が</a:t>
            </a:r>
            <a:br>
              <a:rPr lang="en-US" altLang="ja-JP" dirty="0"/>
            </a:br>
            <a:r>
              <a:rPr lang="ja-JP" altLang="en-US" dirty="0"/>
              <a:t>あるかを考える．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73784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グループ間の</a:t>
            </a:r>
            <a:r>
              <a:rPr kumimoji="1" lang="en-US" altLang="ja-JP" dirty="0"/>
              <a:t>is-a</a:t>
            </a:r>
            <a:r>
              <a:rPr kumimoji="1" lang="ja-JP" altLang="en-US"/>
              <a:t>関係（継承関係）を</a:t>
            </a:r>
            <a:r>
              <a:rPr kumimoji="1" lang="ja-JP" altLang="en-US" dirty="0"/>
              <a:t>考える．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グループを共通の概念でまとめられないか．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79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5. </a:t>
            </a:r>
            <a:r>
              <a:rPr kumimoji="1" lang="ja-JP" altLang="en-US"/>
              <a:t>グループ間の関係</a:t>
            </a:r>
            <a:r>
              <a:rPr kumimoji="1" lang="ja-JP" altLang="en-US" dirty="0"/>
              <a:t>を考える．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09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グループ間の</a:t>
            </a:r>
            <a:r>
              <a:rPr kumimoji="1" lang="en-US" altLang="ja-JP" dirty="0"/>
              <a:t>has-a</a:t>
            </a:r>
            <a:r>
              <a:rPr kumimoji="1" lang="ja-JP" altLang="en-US"/>
              <a:t>関係（包含関係）を</a:t>
            </a:r>
            <a:r>
              <a:rPr kumimoji="1" lang="ja-JP" altLang="en-US" dirty="0"/>
              <a:t>考える．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どのオブジェクトがどのオブジェクトを持つか．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is-a</a:t>
            </a:r>
            <a:r>
              <a:rPr lang="ja-JP" altLang="en-US" dirty="0"/>
              <a:t>関係と</a:t>
            </a:r>
            <a:r>
              <a:rPr lang="en-US" altLang="ja-JP" dirty="0"/>
              <a:t>has-a</a:t>
            </a:r>
            <a:r>
              <a:rPr lang="ja-JP" altLang="en-US" dirty="0"/>
              <a:t>関係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825625"/>
            <a:ext cx="10887635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ja-JP" altLang="en-US" dirty="0"/>
              <a:t>物事</a:t>
            </a:r>
            <a:r>
              <a:rPr kumimoji="1" lang="ja-JP" altLang="en-US" dirty="0"/>
              <a:t>には上位概念，下位概念が存在する．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この考え方をプログラミングに持ち込んだのがオブジェクト</a:t>
            </a:r>
            <a:r>
              <a:rPr lang="ja-JP" altLang="en-US"/>
              <a:t>指向．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ja-JP" altLang="en-US"/>
              <a:t>考え方を整理する方法．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en-US" altLang="ja-JP" dirty="0"/>
              <a:t>is-a</a:t>
            </a:r>
            <a:r>
              <a:rPr kumimoji="1" lang="ja-JP" altLang="en-US"/>
              <a:t>関係　　物事の特徴で分類して整理する．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en-US" altLang="ja-JP" dirty="0"/>
              <a:t>has-a</a:t>
            </a:r>
            <a:r>
              <a:rPr lang="ja-JP" altLang="en-US"/>
              <a:t>関係　対象物を細かく分割して整理する．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239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授業内容（玉田担当部分）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dirty="0"/>
              <a:t>オブジェクト指向での設計方法を学ぶ．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オブジェクト指向設計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 dirty="0"/>
              <a:t>ソフトウェアの構造に着目した設計図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 dirty="0"/>
              <a:t>ソフトウェアの振る舞いに着目した設計図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アーキテクチャパターン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デザインパターン</a:t>
            </a:r>
            <a:endParaRPr lang="en-US" altLang="ja-JP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DC5967-8600-E0CB-82E1-392EDA73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is-a</a:t>
            </a:r>
            <a:r>
              <a:rPr kumimoji="1" lang="ja-JP" altLang="en-US"/>
              <a:t>関係と</a:t>
            </a:r>
            <a:r>
              <a:rPr kumimoji="1" lang="en-US" altLang="ja-JP" dirty="0"/>
              <a:t>has-a</a:t>
            </a:r>
            <a:r>
              <a:rPr kumimoji="1" lang="ja-JP" altLang="en-US"/>
              <a:t>関係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C751630-1563-FC24-677B-FB7F1F863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ja-JP" dirty="0"/>
              <a:t>is-a</a:t>
            </a:r>
            <a:r>
              <a:rPr lang="ja-JP" altLang="en-US"/>
              <a:t>関係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en-US" altLang="ja-JP" dirty="0"/>
              <a:t>2</a:t>
            </a:r>
            <a:r>
              <a:rPr kumimoji="1" lang="ja-JP" altLang="en-US"/>
              <a:t>つの</a:t>
            </a:r>
            <a:r>
              <a:rPr lang="ja-JP" altLang="en-US"/>
              <a:t>クラス</a:t>
            </a:r>
            <a:r>
              <a:rPr kumimoji="1" lang="ja-JP" altLang="en-US"/>
              <a:t>の一方がもう一方の上位概念である時，</a:t>
            </a:r>
            <a:r>
              <a:rPr kumimoji="1" lang="en-US" altLang="ja-JP" dirty="0"/>
              <a:t>is-a</a:t>
            </a:r>
            <a:r>
              <a:rPr kumimoji="1" lang="ja-JP" altLang="en-US"/>
              <a:t>関係があると言う．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kumimoji="1" lang="en-US" altLang="ja-JP" dirty="0"/>
              <a:t>A</a:t>
            </a:r>
            <a:r>
              <a:rPr lang="ja-JP" altLang="en-US"/>
              <a:t>の上位概念に</a:t>
            </a:r>
            <a:r>
              <a:rPr lang="en-US" altLang="ja-JP" dirty="0"/>
              <a:t>B</a:t>
            </a:r>
            <a:r>
              <a:rPr lang="ja-JP" altLang="en-US"/>
              <a:t>がある時，</a:t>
            </a:r>
            <a:r>
              <a:rPr lang="en-US" altLang="ja-JP" dirty="0"/>
              <a:t>A is a B</a:t>
            </a:r>
            <a:r>
              <a:rPr lang="ja-JP" altLang="en-US"/>
              <a:t>．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kumimoji="1" lang="ja-JP" altLang="en-US"/>
              <a:t>継承関係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/>
              <a:t>A</a:t>
            </a:r>
            <a:r>
              <a:rPr lang="ja-JP" altLang="en-US"/>
              <a:t>は（</a:t>
            </a:r>
            <a:r>
              <a:rPr lang="en-US" altLang="ja-JP" dirty="0"/>
              <a:t>is</a:t>
            </a:r>
            <a:r>
              <a:rPr lang="ja-JP" altLang="en-US"/>
              <a:t>）</a:t>
            </a:r>
            <a:r>
              <a:rPr lang="en-US" altLang="ja-JP" dirty="0"/>
              <a:t>B</a:t>
            </a:r>
            <a:r>
              <a:rPr lang="ja-JP" altLang="en-US"/>
              <a:t>の一種．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3BE5C1D0-F82C-57B4-8B05-3962F2B1BD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ja-JP" dirty="0"/>
              <a:t>has-a</a:t>
            </a:r>
            <a:r>
              <a:rPr lang="ja-JP" altLang="en-US"/>
              <a:t>関係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en-US" altLang="ja-JP" dirty="0"/>
              <a:t>2</a:t>
            </a:r>
            <a:r>
              <a:rPr kumimoji="1" lang="ja-JP" altLang="en-US"/>
              <a:t>つの</a:t>
            </a:r>
            <a:r>
              <a:rPr lang="ja-JP" altLang="en-US"/>
              <a:t>クラス</a:t>
            </a:r>
            <a:r>
              <a:rPr kumimoji="1" lang="ja-JP" altLang="en-US"/>
              <a:t>の一方がもう一方を含む時，</a:t>
            </a:r>
            <a:r>
              <a:rPr lang="en-US" altLang="ja-JP" dirty="0"/>
              <a:t>has</a:t>
            </a:r>
            <a:r>
              <a:rPr kumimoji="1" lang="en-US" altLang="ja-JP" dirty="0"/>
              <a:t>-a</a:t>
            </a:r>
            <a:r>
              <a:rPr kumimoji="1" lang="ja-JP" altLang="en-US"/>
              <a:t>関係があると言う．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kumimoji="1" lang="en-US" altLang="ja-JP" dirty="0"/>
              <a:t>A</a:t>
            </a:r>
            <a:r>
              <a:rPr kumimoji="1" lang="ja-JP" altLang="en-US"/>
              <a:t>の一部</a:t>
            </a:r>
            <a:r>
              <a:rPr lang="ja-JP" altLang="en-US"/>
              <a:t>として</a:t>
            </a:r>
            <a:r>
              <a:rPr lang="en-US" altLang="ja-JP" dirty="0"/>
              <a:t>B</a:t>
            </a:r>
            <a:r>
              <a:rPr lang="ja-JP" altLang="en-US"/>
              <a:t>が存在するとき，</a:t>
            </a:r>
            <a:r>
              <a:rPr lang="en-US" altLang="ja-JP" dirty="0"/>
              <a:t>A has a B</a:t>
            </a:r>
            <a:r>
              <a:rPr lang="ja-JP" altLang="en-US"/>
              <a:t>．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55648D-5BF5-646A-859B-A810660C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ja-JP" altLang="en-US" sz="180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37E0E5-128C-8FE2-838E-FC773423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20</a:t>
            </a:fld>
            <a:endParaRPr lang="ja-JP" altLang="en-US" sz="1800"/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B2072E68-1454-8989-6668-B4FA18EF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517312"/>
            <a:ext cx="720000" cy="720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8C1E77E0-C838-03E8-D281-2C6D80DEB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7167" y="5517312"/>
            <a:ext cx="720000" cy="72000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D6ABA9C9-B07A-CAC4-37CC-C857F5DB2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967" y="5517312"/>
            <a:ext cx="720000" cy="720000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32EA37CA-FE1C-E9B8-2CB7-CB4524C06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5736" y="5517312"/>
            <a:ext cx="720000" cy="720000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7D6C8C45-4504-E7B2-8A06-A943D2CBDE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94484" y="5527617"/>
            <a:ext cx="1080000" cy="720000"/>
          </a:xfrm>
          <a:prstGeom prst="rect">
            <a:avLst/>
          </a:prstGeom>
        </p:spPr>
      </p:pic>
      <p:pic>
        <p:nvPicPr>
          <p:cNvPr id="19" name="グラフィックス 18">
            <a:extLst>
              <a:ext uri="{FF2B5EF4-FFF2-40B4-BE49-F238E27FC236}">
                <a16:creationId xmlns:a16="http://schemas.microsoft.com/office/drawing/2014/main" id="{ABB454D0-3577-BD72-67E3-E89955E40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0326" y="5517312"/>
            <a:ext cx="720000" cy="72000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BF5D764-00F4-684E-61DC-3EA0E45478FA}"/>
              </a:ext>
            </a:extLst>
          </p:cNvPr>
          <p:cNvSpPr txBox="1"/>
          <p:nvPr/>
        </p:nvSpPr>
        <p:spPr>
          <a:xfrm>
            <a:off x="1557187" y="5615702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is a</a:t>
            </a: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C1BAE14-BBD5-6778-8FAB-0579BFAC3331}"/>
              </a:ext>
            </a:extLst>
          </p:cNvPr>
          <p:cNvSpPr txBox="1"/>
          <p:nvPr/>
        </p:nvSpPr>
        <p:spPr>
          <a:xfrm>
            <a:off x="4325850" y="5615702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is a</a:t>
            </a: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D87D25F-6EA9-38FF-8B95-E2FC47C118AA}"/>
              </a:ext>
            </a:extLst>
          </p:cNvPr>
          <p:cNvSpPr txBox="1"/>
          <p:nvPr/>
        </p:nvSpPr>
        <p:spPr>
          <a:xfrm>
            <a:off x="7427444" y="5615702"/>
            <a:ext cx="79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has</a:t>
            </a: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941DD888-D5D0-9F53-A5A7-B54C16A8A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08648" y="5517312"/>
            <a:ext cx="720000" cy="720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3B8CC0B9-286E-5A35-5614-D7E1D8659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8648" y="4638924"/>
            <a:ext cx="720000" cy="720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1348DB3A-5420-5523-C3C1-5D542AD7F7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74484" y="4638924"/>
            <a:ext cx="720000" cy="720000"/>
          </a:xfrm>
          <a:prstGeom prst="rect">
            <a:avLst/>
          </a:prstGeom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5142D287-E807-8EB3-4304-FD2EC5BFC2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43053" y="4638924"/>
            <a:ext cx="720000" cy="7200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6C9A145-6771-C761-D360-344113BB0841}"/>
              </a:ext>
            </a:extLst>
          </p:cNvPr>
          <p:cNvSpPr txBox="1"/>
          <p:nvPr/>
        </p:nvSpPr>
        <p:spPr>
          <a:xfrm>
            <a:off x="7156755" y="4737314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has a</a:t>
            </a: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139364F6-BDAC-2A09-5AE5-67FA02046B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40079" y="4638924"/>
            <a:ext cx="720000" cy="720000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3441A18-35DD-0342-CEF2-1E06EA80E9A3}"/>
              </a:ext>
            </a:extLst>
          </p:cNvPr>
          <p:cNvSpPr txBox="1"/>
          <p:nvPr/>
        </p:nvSpPr>
        <p:spPr>
          <a:xfrm>
            <a:off x="10287459" y="4737314"/>
            <a:ext cx="79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has</a:t>
            </a: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7" name="グラフィックス 36">
            <a:extLst>
              <a:ext uri="{FF2B5EF4-FFF2-40B4-BE49-F238E27FC236}">
                <a16:creationId xmlns:a16="http://schemas.microsoft.com/office/drawing/2014/main" id="{8132152C-A759-230E-5C61-503DECFC31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32332" y="5517312"/>
            <a:ext cx="720000" cy="72000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272D3E0-B331-AE3C-C478-13AC82C859B7}"/>
              </a:ext>
            </a:extLst>
          </p:cNvPr>
          <p:cNvSpPr txBox="1"/>
          <p:nvPr/>
        </p:nvSpPr>
        <p:spPr>
          <a:xfrm>
            <a:off x="10114603" y="5615702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has a</a:t>
            </a: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9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3" grpId="0"/>
      <p:bldP spid="36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82458C-71E6-D44C-AFB4-B99A1404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is-a</a:t>
            </a:r>
            <a:r>
              <a:rPr kumimoji="1" lang="ja-JP" altLang="en-US"/>
              <a:t>関係</a:t>
            </a:r>
            <a:r>
              <a:rPr lang="ja-JP" altLang="en-US"/>
              <a:t>と</a:t>
            </a:r>
            <a:r>
              <a:rPr lang="en-US" altLang="ja-JP" dirty="0"/>
              <a:t>has-a</a:t>
            </a:r>
            <a:r>
              <a:rPr lang="ja-JP" altLang="en-US"/>
              <a:t>関係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2BA670D0-8F4F-5041-906F-9BBE3147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</a:t>
            </a:r>
            <a:r>
              <a:rPr lang="ja-JP" altLang="en-US"/>
              <a:t>つのクラスは，どのようにでも関係付けられる．</a:t>
            </a:r>
            <a:endParaRPr lang="en-US" altLang="ja-JP" dirty="0"/>
          </a:p>
          <a:p>
            <a:pPr lvl="1"/>
            <a:r>
              <a:rPr lang="ja-JP" altLang="en-US"/>
              <a:t>絶対的な正解（間違い）はない．</a:t>
            </a:r>
            <a:endParaRPr lang="en-US" altLang="ja-JP" dirty="0"/>
          </a:p>
          <a:p>
            <a:pPr lvl="2"/>
            <a:r>
              <a:rPr lang="en-US" altLang="ja-JP" dirty="0"/>
              <a:t>Dog has an Animal</a:t>
            </a:r>
            <a:r>
              <a:rPr lang="ja-JP" altLang="en-US"/>
              <a:t>という設計でも間違いではない．</a:t>
            </a:r>
            <a:endParaRPr lang="en-US" altLang="ja-JP" dirty="0"/>
          </a:p>
          <a:p>
            <a:r>
              <a:rPr lang="ja-JP" altLang="en-US"/>
              <a:t>チームメンバが受け入れられる</a:t>
            </a:r>
            <a:r>
              <a:rPr lang="en-US" altLang="ja-JP" dirty="0"/>
              <a:t>/</a:t>
            </a:r>
            <a:r>
              <a:rPr lang="ja-JP" altLang="en-US"/>
              <a:t>受け入れられない，という基準で決める．</a:t>
            </a:r>
            <a:endParaRPr lang="en-US" altLang="ja-JP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467F25-B1F7-E44D-9D2F-E23989E9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17A640-EC9D-774B-98CB-55BCA6B5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154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本日の内容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前回の復習．</a:t>
            </a:r>
            <a:endParaRPr kumimoji="1" lang="en-US" altLang="ja-JP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オブジェクト指向設計２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/>
              <a:t>要求分析から設計へ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/>
              <a:t>オブジェクト図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クラス図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シーケンス図</a:t>
            </a:r>
            <a:endParaRPr kumimoji="1" lang="en-US" altLang="ja-JP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2F0B7E-9550-3124-BBF7-D53DFFF8FDAC}"/>
              </a:ext>
            </a:extLst>
          </p:cNvPr>
          <p:cNvSpPr/>
          <p:nvPr/>
        </p:nvSpPr>
        <p:spPr>
          <a:xfrm>
            <a:off x="626165" y="4580559"/>
            <a:ext cx="9356035" cy="15964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C6171D0-D22E-ECE7-FF2C-9E9F2E8D663A}"/>
              </a:ext>
            </a:extLst>
          </p:cNvPr>
          <p:cNvSpPr/>
          <p:nvPr/>
        </p:nvSpPr>
        <p:spPr>
          <a:xfrm>
            <a:off x="838200" y="1530490"/>
            <a:ext cx="9356035" cy="105796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433531-741B-59CD-2250-E0728B7F28E8}"/>
              </a:ext>
            </a:extLst>
          </p:cNvPr>
          <p:cNvSpPr/>
          <p:nvPr/>
        </p:nvSpPr>
        <p:spPr>
          <a:xfrm>
            <a:off x="1144656" y="3307039"/>
            <a:ext cx="9356035" cy="7083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2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2600" dirty="0"/>
              <a:t>　　</a:t>
            </a:r>
            <a:r>
              <a:rPr lang="ja-JP" altLang="en-US" sz="2600"/>
              <a:t>　</a:t>
            </a:r>
            <a:r>
              <a:rPr lang="ja-JP" altLang="en-US"/>
              <a:t>モデリング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dirty="0"/>
              <a:t>自動販売機のモデリングを</a:t>
            </a:r>
            <a:br>
              <a:rPr lang="en-US" altLang="ja-JP" dirty="0"/>
            </a:br>
            <a:r>
              <a:rPr lang="ja-JP" altLang="en-US" dirty="0"/>
              <a:t>考える．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今日の目的は，クラス図を作成するまで．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次週にシーケンス図を作成する．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CF3FDAE-AA42-4640-A9B5-EF05AB8F1321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25" name="直角三角形 24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524005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例</a:t>
              </a:r>
            </a:p>
          </p:txBody>
        </p:sp>
      </p:grpSp>
      <p:pic>
        <p:nvPicPr>
          <p:cNvPr id="54" name="図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475" y="21966"/>
            <a:ext cx="1901325" cy="25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8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3613"/>
              </p:ext>
            </p:extLst>
          </p:nvPr>
        </p:nvGraphicFramePr>
        <p:xfrm>
          <a:off x="5038431" y="2631374"/>
          <a:ext cx="7060803" cy="2459963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494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598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98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4767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メインフロー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" name="表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261561"/>
              </p:ext>
            </p:extLst>
          </p:nvPr>
        </p:nvGraphicFramePr>
        <p:xfrm>
          <a:off x="5038432" y="2631373"/>
          <a:ext cx="7060803" cy="2446222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48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62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商品を購入する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商品を供給する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売り上げを回収する</a:t>
                      </a: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459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</a:t>
                      </a:r>
                      <a:endParaRPr kumimoji="1" lang="en-US" altLang="ja-JP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ユーザは必要金額を投入する．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ユーザは購入したい商品を選択する．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ユーザは必要に応じてお釣りを受け取る．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業者はストックを調査する．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ストックが閾値以下の商品にストックを供給する．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今までの売り上げを回収する．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ただし，お釣りに必要な分は残しておく．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600" dirty="0"/>
              <a:t>　　　</a:t>
            </a:r>
            <a:r>
              <a:rPr lang="ja-JP" altLang="en-US" dirty="0"/>
              <a:t>ユースケースモデル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61F564E-39E1-2745-9D4C-64CC802DC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4275" cy="723311"/>
          </a:xfrm>
        </p:spPr>
        <p:txBody>
          <a:bodyPr>
            <a:normAutofit fontScale="92500"/>
          </a:bodyPr>
          <a:lstStyle/>
          <a:p>
            <a:r>
              <a:rPr lang="ja-JP" altLang="en-US"/>
              <a:t>自動販売機のユースケースモデル．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9307" y="2631373"/>
            <a:ext cx="2928957" cy="270365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自動販売機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048F88C-7247-374C-91A5-E52D6C9C5BDD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25" name="直角三角形 24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524005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例</a:t>
              </a:r>
            </a:p>
          </p:txBody>
        </p:sp>
      </p:grpSp>
      <p:sp>
        <p:nvSpPr>
          <p:cNvPr id="24" name="円/楕円 23"/>
          <p:cNvSpPr/>
          <p:nvPr/>
        </p:nvSpPr>
        <p:spPr>
          <a:xfrm>
            <a:off x="2603784" y="3056580"/>
            <a:ext cx="1440000" cy="540000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1200" dirty="0">
              <a:solidFill>
                <a:srgbClr val="000000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2603784" y="4296156"/>
            <a:ext cx="1440000" cy="540000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solidFill>
                <a:srgbClr val="000000"/>
              </a:solidFill>
            </a:endParaRPr>
          </a:p>
        </p:txBody>
      </p:sp>
      <p:grpSp>
        <p:nvGrpSpPr>
          <p:cNvPr id="33" name="グループ化 81"/>
          <p:cNvGrpSpPr/>
          <p:nvPr/>
        </p:nvGrpSpPr>
        <p:grpSpPr>
          <a:xfrm>
            <a:off x="911505" y="2964129"/>
            <a:ext cx="800220" cy="845765"/>
            <a:chOff x="924970" y="2500306"/>
            <a:chExt cx="800221" cy="916245"/>
          </a:xfrm>
          <a:solidFill>
            <a:srgbClr val="FFFFFF"/>
          </a:solidFill>
        </p:grpSpPr>
        <p:sp>
          <p:nvSpPr>
            <p:cNvPr id="34" name="正方形/長方形 33"/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35" name="グループ化 39"/>
            <p:cNvGrpSpPr/>
            <p:nvPr/>
          </p:nvGrpSpPr>
          <p:grpSpPr>
            <a:xfrm>
              <a:off x="924970" y="2500306"/>
              <a:ext cx="800221" cy="916245"/>
              <a:chOff x="1144487" y="2500306"/>
              <a:chExt cx="800221" cy="916245"/>
            </a:xfrm>
            <a:grpFill/>
          </p:grpSpPr>
          <p:grpSp>
            <p:nvGrpSpPr>
              <p:cNvPr id="36" name="グループ化 6"/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38" name="円/楕円 37"/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39" name="直線コネクタ 38"/>
                <p:cNvCxnSpPr/>
                <p:nvPr/>
              </p:nvCxnSpPr>
              <p:spPr>
                <a:xfrm rot="5400000">
                  <a:off x="2173566" y="4679165"/>
                  <a:ext cx="214315" cy="0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コネクタ 39"/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コネクタ 40"/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/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テキスト ボックス 36"/>
              <p:cNvSpPr txBox="1"/>
              <p:nvPr/>
            </p:nvSpPr>
            <p:spPr>
              <a:xfrm>
                <a:off x="1144487" y="3049785"/>
                <a:ext cx="800221" cy="36676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/>
                  <a:t>ユーザ</a:t>
                </a:r>
                <a:endParaRPr lang="en-US" altLang="ja-JP" sz="1600" dirty="0"/>
              </a:p>
            </p:txBody>
          </p:sp>
        </p:grpSp>
      </p:grpSp>
      <p:grpSp>
        <p:nvGrpSpPr>
          <p:cNvPr id="43" name="グループ化 81"/>
          <p:cNvGrpSpPr/>
          <p:nvPr/>
        </p:nvGrpSpPr>
        <p:grpSpPr>
          <a:xfrm>
            <a:off x="1014102" y="4203616"/>
            <a:ext cx="595035" cy="845766"/>
            <a:chOff x="1027563" y="2500306"/>
            <a:chExt cx="595036" cy="916246"/>
          </a:xfrm>
          <a:solidFill>
            <a:srgbClr val="FFFFFF"/>
          </a:solidFill>
        </p:grpSpPr>
        <p:sp>
          <p:nvSpPr>
            <p:cNvPr id="44" name="正方形/長方形 43"/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45" name="グループ化 39"/>
            <p:cNvGrpSpPr/>
            <p:nvPr/>
          </p:nvGrpSpPr>
          <p:grpSpPr>
            <a:xfrm>
              <a:off x="1027563" y="2500306"/>
              <a:ext cx="595036" cy="916246"/>
              <a:chOff x="1247080" y="2500306"/>
              <a:chExt cx="595036" cy="916246"/>
            </a:xfrm>
            <a:grpFill/>
          </p:grpSpPr>
          <p:grpSp>
            <p:nvGrpSpPr>
              <p:cNvPr id="46" name="グループ化 6"/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48" name="円/楕円 47"/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49" name="直線コネクタ 48"/>
                <p:cNvCxnSpPr/>
                <p:nvPr/>
              </p:nvCxnSpPr>
              <p:spPr>
                <a:xfrm rot="5400000">
                  <a:off x="2178827" y="4679165"/>
                  <a:ext cx="214314" cy="0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/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コネクタ 50"/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/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テキスト ボックス 46"/>
              <p:cNvSpPr txBox="1"/>
              <p:nvPr/>
            </p:nvSpPr>
            <p:spPr>
              <a:xfrm>
                <a:off x="1247080" y="3049785"/>
                <a:ext cx="595036" cy="36676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/>
                  <a:t>業者</a:t>
                </a:r>
                <a:endParaRPr lang="en-US" altLang="ja-JP" sz="1600" dirty="0"/>
              </a:p>
            </p:txBody>
          </p:sp>
        </p:grpSp>
      </p:grpSp>
      <p:sp>
        <p:nvSpPr>
          <p:cNvPr id="56" name="正方形/長方形 55"/>
          <p:cNvSpPr/>
          <p:nvPr/>
        </p:nvSpPr>
        <p:spPr>
          <a:xfrm>
            <a:off x="2596014" y="3170926"/>
            <a:ext cx="1455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>
                <a:solidFill>
                  <a:srgbClr val="000000"/>
                </a:solidFill>
              </a:rPr>
              <a:t>商品を購入する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2860678" y="4306975"/>
            <a:ext cx="926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>
                <a:solidFill>
                  <a:srgbClr val="000000"/>
                </a:solidFill>
              </a:rPr>
              <a:t>商品を</a:t>
            </a:r>
            <a:br>
              <a:rPr lang="en-US" altLang="ja-JP" sz="1400" dirty="0">
                <a:solidFill>
                  <a:srgbClr val="000000"/>
                </a:solidFill>
              </a:rPr>
            </a:br>
            <a:r>
              <a:rPr lang="ja-JP" altLang="en-US" sz="1400" dirty="0">
                <a:solidFill>
                  <a:srgbClr val="000000"/>
                </a:solidFill>
              </a:rPr>
              <a:t>供給する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cxnSp>
        <p:nvCxnSpPr>
          <p:cNvPr id="58" name="直線コネクタ 57"/>
          <p:cNvCxnSpPr>
            <a:stCxn id="24" idx="2"/>
            <a:endCxn id="34" idx="3"/>
          </p:cNvCxnSpPr>
          <p:nvPr/>
        </p:nvCxnSpPr>
        <p:spPr>
          <a:xfrm flipH="1">
            <a:off x="1558138" y="3326580"/>
            <a:ext cx="1045646" cy="23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27" idx="2"/>
            <a:endCxn id="44" idx="3"/>
          </p:cNvCxnSpPr>
          <p:nvPr/>
        </p:nvCxnSpPr>
        <p:spPr>
          <a:xfrm flipH="1">
            <a:off x="1558142" y="4566156"/>
            <a:ext cx="1045643" cy="14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角丸四角形吹き出し 65"/>
          <p:cNvSpPr/>
          <p:nvPr/>
        </p:nvSpPr>
        <p:spPr>
          <a:xfrm>
            <a:off x="831272" y="5486849"/>
            <a:ext cx="3543518" cy="817340"/>
          </a:xfrm>
          <a:prstGeom prst="wedgeRoundRectCallout">
            <a:avLst>
              <a:gd name="adj1" fmla="val -33157"/>
              <a:gd name="adj2" fmla="val -91671"/>
              <a:gd name="adj3" fmla="val 16667"/>
            </a:avLst>
          </a:prstGeom>
          <a:solidFill>
            <a:srgbClr val="7F0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FFFF"/>
                </a:solidFill>
              </a:rPr>
              <a:t>業者がユーザとして商品を購入する場合もあるが，その場合は業者はユーザ</a:t>
            </a:r>
            <a:r>
              <a:rPr lang="ja-JP" altLang="en-US" sz="1400">
                <a:solidFill>
                  <a:srgbClr val="FFFFFF"/>
                </a:solidFill>
              </a:rPr>
              <a:t>として振る舞う．</a:t>
            </a:r>
            <a:endParaRPr lang="ja-JP" altLang="en-US" sz="1400" dirty="0">
              <a:solidFill>
                <a:srgbClr val="FFFFFF"/>
              </a:solidFill>
            </a:endParaRPr>
          </a:p>
        </p:txBody>
      </p:sp>
      <p:sp>
        <p:nvSpPr>
          <p:cNvPr id="53" name="円/楕円 52"/>
          <p:cNvSpPr/>
          <p:nvPr/>
        </p:nvSpPr>
        <p:spPr>
          <a:xfrm>
            <a:off x="2596013" y="3678804"/>
            <a:ext cx="1440000" cy="540000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2724460" y="3716637"/>
            <a:ext cx="1183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>
                <a:solidFill>
                  <a:srgbClr val="000000"/>
                </a:solidFill>
              </a:rPr>
              <a:t>売り上げを回収する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cxnSp>
        <p:nvCxnSpPr>
          <p:cNvPr id="59" name="直線コネクタ 58"/>
          <p:cNvCxnSpPr>
            <a:stCxn id="53" idx="2"/>
            <a:endCxn id="44" idx="3"/>
          </p:cNvCxnSpPr>
          <p:nvPr/>
        </p:nvCxnSpPr>
        <p:spPr>
          <a:xfrm flipH="1">
            <a:off x="1558141" y="3948804"/>
            <a:ext cx="1037872" cy="6174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図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475" y="21966"/>
            <a:ext cx="1901325" cy="25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79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1. </a:t>
            </a:r>
            <a:r>
              <a:rPr kumimoji="1" lang="ja-JP" altLang="en-US"/>
              <a:t>オブジェクト</a:t>
            </a:r>
            <a:r>
              <a:rPr lang="ja-JP" altLang="en-US"/>
              <a:t>を見つけ出す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自動販売機のオブジェクトの候補をリストアップする．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half" idx="4294967295"/>
          </p:nvPr>
        </p:nvSpPr>
        <p:spPr>
          <a:xfrm>
            <a:off x="604158" y="3055937"/>
            <a:ext cx="4849586" cy="3436938"/>
          </a:xfrm>
        </p:spPr>
        <p:txBody>
          <a:bodyPr numCol="2"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自動販売機（</a:t>
            </a:r>
            <a:r>
              <a:rPr lang="en-US" altLang="ja-JP" dirty="0"/>
              <a:t>Machine</a:t>
            </a:r>
            <a:r>
              <a:rPr lang="ja-JP" altLang="en-US"/>
              <a:t>）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ユーザ</a:t>
            </a:r>
            <a:r>
              <a:rPr lang="ja-JP" altLang="en-US" dirty="0"/>
              <a:t>（</a:t>
            </a:r>
            <a:r>
              <a:rPr lang="en-US" altLang="ja-JP" dirty="0"/>
              <a:t>User</a:t>
            </a:r>
            <a:r>
              <a:rPr lang="ja-JP" altLang="en-US" dirty="0"/>
              <a:t>）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必要金額（</a:t>
            </a:r>
            <a:r>
              <a:rPr lang="en-US" altLang="ja-JP" dirty="0"/>
              <a:t>Price</a:t>
            </a:r>
            <a:r>
              <a:rPr lang="ja-JP" altLang="en-US" dirty="0"/>
              <a:t>）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商品（</a:t>
            </a:r>
            <a:r>
              <a:rPr lang="en-US" altLang="ja-JP" dirty="0"/>
              <a:t>Product</a:t>
            </a:r>
            <a:r>
              <a:rPr lang="ja-JP" altLang="en-US" dirty="0"/>
              <a:t>）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お釣り（</a:t>
            </a:r>
            <a:r>
              <a:rPr lang="en-US" altLang="ja-JP" dirty="0"/>
              <a:t>Change</a:t>
            </a:r>
            <a:r>
              <a:rPr lang="ja-JP" altLang="en-US" dirty="0"/>
              <a:t>）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ストック（</a:t>
            </a:r>
            <a:r>
              <a:rPr lang="en-US" altLang="ja-JP" dirty="0"/>
              <a:t>Stock</a:t>
            </a:r>
            <a:r>
              <a:rPr lang="ja-JP" altLang="en-US" dirty="0"/>
              <a:t>）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業者（</a:t>
            </a:r>
            <a:r>
              <a:rPr lang="en-US" altLang="ja-JP" dirty="0"/>
              <a:t>Dealer</a:t>
            </a:r>
            <a:r>
              <a:rPr lang="ja-JP" altLang="en-US" dirty="0"/>
              <a:t>）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閾値（</a:t>
            </a:r>
            <a:r>
              <a:rPr lang="en-US" altLang="ja-JP" dirty="0"/>
              <a:t>Threshold</a:t>
            </a:r>
            <a:r>
              <a:rPr lang="ja-JP" altLang="en-US" dirty="0"/>
              <a:t>）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売り上げ（</a:t>
            </a:r>
            <a:r>
              <a:rPr lang="en-US" altLang="ja-JP" dirty="0"/>
              <a:t>Sales</a:t>
            </a:r>
            <a:r>
              <a:rPr lang="ja-JP" altLang="en-US"/>
              <a:t>）</a:t>
            </a:r>
            <a:endParaRPr lang="en-US" altLang="ja-JP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857C762B-B388-4F7C-9D05-AB0FE1B97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200709"/>
              </p:ext>
            </p:extLst>
          </p:nvPr>
        </p:nvGraphicFramePr>
        <p:xfrm>
          <a:off x="5038432" y="2631373"/>
          <a:ext cx="7060803" cy="2446222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48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62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商品を購入する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商品を供給する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売り上げを回収する</a:t>
                      </a: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459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</a:t>
                      </a:r>
                      <a:endParaRPr kumimoji="1" lang="en-US" altLang="ja-JP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ユーザは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必要金額を投入する．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ユーザは購入したい商品を選択する．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ユーザは必要に応じてお釣りを受け取る．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業者はストックを調査する．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ストックが閾値以下の商品にストックを供給する．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今までの売り上げを回収する．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ただし，お釣りに必要な分は残しておく．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8173C9E8-F3B4-B830-F1EE-39DD1B87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71329"/>
              </p:ext>
            </p:extLst>
          </p:nvPr>
        </p:nvGraphicFramePr>
        <p:xfrm>
          <a:off x="5038431" y="2631373"/>
          <a:ext cx="7060803" cy="2446222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48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62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0" dirty="0">
                          <a:latin typeface="+mn-ea"/>
                          <a:ea typeface="+mn-ea"/>
                        </a:rPr>
                        <a:t>商品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を購入する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商品を供給する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売り上げを回収する</a:t>
                      </a: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459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</a:t>
                      </a:r>
                      <a:endParaRPr kumimoji="1" lang="en-US" altLang="ja-JP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b="1">
                          <a:latin typeface="+mn-ea"/>
                          <a:ea typeface="+mn-ea"/>
                        </a:rPr>
                        <a:t>ユーザ</a:t>
                      </a: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は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必要金額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を投入する．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ユーザは購入したい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商品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を選択する．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ユーザは必要に応じて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お釣り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を受け取る．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業者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は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ストック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を調査する．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ストックが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閾値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以下の商品にストックを供給する．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今までの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売り上げ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を回収する．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ただし，お釣りに必要な分は残しておく．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8064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オブジェクト図の記法</a:t>
            </a:r>
            <a:r>
              <a:rPr lang="en-US" altLang="ja-JP" dirty="0"/>
              <a:t> (UML)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2</a:t>
            </a:r>
            <a:r>
              <a:rPr lang="ja-JP" altLang="en-US" dirty="0"/>
              <a:t>つの区画から成る四角形でオブジェクトを表す．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上の区画がオブジェクト名とクラス名．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下の区画が変数名とその値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オブジェクト名，クラス名のどちらかが空</a:t>
            </a:r>
            <a:r>
              <a:rPr lang="ja-JP" altLang="en-US" dirty="0"/>
              <a:t>でも良い．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7" name="図形グループ 6"/>
          <p:cNvGrpSpPr/>
          <p:nvPr/>
        </p:nvGrpSpPr>
        <p:grpSpPr>
          <a:xfrm>
            <a:off x="7393167" y="5408788"/>
            <a:ext cx="2889533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8" name="正方形/長方形 7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オブジェクト名：クラス名</a:t>
              </a: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変数名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値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2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　　自動販売機の</a:t>
            </a:r>
            <a:br>
              <a:rPr lang="en-US" altLang="ja-JP" dirty="0"/>
            </a:br>
            <a:r>
              <a:rPr lang="ja-JP" altLang="en-US" dirty="0"/>
              <a:t>　　</a:t>
            </a:r>
            <a:r>
              <a:rPr kumimoji="1" lang="ja-JP" altLang="en-US" dirty="0"/>
              <a:t>オブジェクト図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7" name="図形グループ 6"/>
          <p:cNvGrpSpPr/>
          <p:nvPr/>
        </p:nvGrpSpPr>
        <p:grpSpPr>
          <a:xfrm>
            <a:off x="2002698" y="3538951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8" name="正方形/長方形 7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玉田さん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5062699" y="3538951"/>
            <a:ext cx="2173062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1" name="正方形/長方形 10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自動販売機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2002698" y="2305951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4" name="正方形/長方形 13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</a:t>
              </a:r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5069230" y="6028615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7" name="正方形/長方形 16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必要金額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=150</a:t>
              </a: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2002698" y="4803574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0" name="正方形/長方形 19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数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=30</a:t>
              </a:r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8122699" y="2312147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3" name="正方形/長方形 22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ユーザ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門田さん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5069231" y="2314592"/>
            <a:ext cx="2160001" cy="698344"/>
            <a:chOff x="6291657" y="1436911"/>
            <a:chExt cx="2584970" cy="698344"/>
          </a:xfrm>
          <a:solidFill>
            <a:srgbClr val="FFFFFF"/>
          </a:solidFill>
        </p:grpSpPr>
        <p:sp>
          <p:nvSpPr>
            <p:cNvPr id="35" name="正方形/長方形 34"/>
            <p:cNvSpPr/>
            <p:nvPr/>
          </p:nvSpPr>
          <p:spPr>
            <a:xfrm>
              <a:off x="6291658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お釣り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=50</a:t>
              </a:r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5069230" y="4803574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8" name="正方形/長方形 37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コカコーラ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DC480DA-B2E3-E641-80E6-DAD9107A5ECC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41" name="直角三角形 40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42821" y="22242"/>
              <a:ext cx="122518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5400" dirty="0">
                  <a:solidFill>
                    <a:srgbClr val="FFFFFF"/>
                  </a:solidFill>
                </a:rPr>
                <a:t>例</a:t>
              </a:r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8122699" y="4803574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万円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cxnSp>
        <p:nvCxnSpPr>
          <p:cNvPr id="28" name="直線コネクタ 27"/>
          <p:cNvCxnSpPr>
            <a:stCxn id="38" idx="1"/>
            <a:endCxn id="20" idx="3"/>
          </p:cNvCxnSpPr>
          <p:nvPr/>
        </p:nvCxnSpPr>
        <p:spPr>
          <a:xfrm flipH="1">
            <a:off x="4162698" y="4992462"/>
            <a:ext cx="9065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11" idx="1"/>
            <a:endCxn id="8" idx="3"/>
          </p:cNvCxnSpPr>
          <p:nvPr/>
        </p:nvCxnSpPr>
        <p:spPr>
          <a:xfrm flipH="1">
            <a:off x="4162699" y="3727839"/>
            <a:ext cx="9000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5" idx="2"/>
            <a:endCxn id="8" idx="0"/>
          </p:cNvCxnSpPr>
          <p:nvPr/>
        </p:nvCxnSpPr>
        <p:spPr>
          <a:xfrm>
            <a:off x="3082698" y="3004295"/>
            <a:ext cx="0" cy="534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stCxn id="38" idx="0"/>
            <a:endCxn id="12" idx="2"/>
          </p:cNvCxnSpPr>
          <p:nvPr/>
        </p:nvCxnSpPr>
        <p:spPr>
          <a:xfrm flipV="1">
            <a:off x="6149230" y="4237296"/>
            <a:ext cx="0" cy="5662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17" idx="0"/>
            <a:endCxn id="39" idx="2"/>
          </p:cNvCxnSpPr>
          <p:nvPr/>
        </p:nvCxnSpPr>
        <p:spPr>
          <a:xfrm flipV="1">
            <a:off x="6149230" y="5501919"/>
            <a:ext cx="0" cy="5266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図形グループ 63"/>
          <p:cNvGrpSpPr/>
          <p:nvPr/>
        </p:nvGrpSpPr>
        <p:grpSpPr>
          <a:xfrm>
            <a:off x="8122699" y="3535389"/>
            <a:ext cx="2173062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投入金額</a:t>
              </a:r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: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=200</a:t>
              </a:r>
            </a:p>
          </p:txBody>
        </p:sp>
      </p:grpSp>
      <p:cxnSp>
        <p:nvCxnSpPr>
          <p:cNvPr id="67" name="直線コネクタ 66"/>
          <p:cNvCxnSpPr>
            <a:stCxn id="11" idx="3"/>
            <a:endCxn id="65" idx="1"/>
          </p:cNvCxnSpPr>
          <p:nvPr/>
        </p:nvCxnSpPr>
        <p:spPr>
          <a:xfrm flipV="1">
            <a:off x="7235761" y="3724277"/>
            <a:ext cx="886938" cy="3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>
            <a:stCxn id="35" idx="3"/>
            <a:endCxn id="65" idx="1"/>
          </p:cNvCxnSpPr>
          <p:nvPr/>
        </p:nvCxnSpPr>
        <p:spPr>
          <a:xfrm>
            <a:off x="7229231" y="2503481"/>
            <a:ext cx="893469" cy="1220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24" idx="2"/>
            <a:endCxn id="65" idx="0"/>
          </p:cNvCxnSpPr>
          <p:nvPr/>
        </p:nvCxnSpPr>
        <p:spPr>
          <a:xfrm>
            <a:off x="9202700" y="3010491"/>
            <a:ext cx="6531" cy="5248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35" idx="1"/>
            <a:endCxn id="38" idx="1"/>
          </p:cNvCxnSpPr>
          <p:nvPr/>
        </p:nvCxnSpPr>
        <p:spPr>
          <a:xfrm rot="10800000" flipV="1">
            <a:off x="5069230" y="2503480"/>
            <a:ext cx="12700" cy="2488982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>
            <a:stCxn id="11" idx="3"/>
            <a:endCxn id="45" idx="1"/>
          </p:cNvCxnSpPr>
          <p:nvPr/>
        </p:nvCxnSpPr>
        <p:spPr>
          <a:xfrm>
            <a:off x="7235761" y="3727840"/>
            <a:ext cx="886938" cy="1264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429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2. </a:t>
            </a:r>
            <a:r>
              <a:rPr kumimoji="1" lang="ja-JP" altLang="en-US"/>
              <a:t>振舞い</a:t>
            </a:r>
            <a:r>
              <a:rPr kumimoji="1" lang="ja-JP" altLang="en-US" dirty="0"/>
              <a:t>を見つけ出す．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8308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見つけ出したあと，先ほど</a:t>
            </a:r>
            <a:r>
              <a:rPr lang="ja-JP" altLang="en-US" dirty="0"/>
              <a:t>リストアップした</a:t>
            </a:r>
            <a:r>
              <a:rPr lang="ja-JP" altLang="en-US"/>
              <a:t>オブジェクトと振舞いを結びつける</a:t>
            </a:r>
            <a:r>
              <a:rPr lang="ja-JP" altLang="en-US" dirty="0"/>
              <a:t>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誰が何を行うの</a:t>
            </a:r>
            <a:r>
              <a:rPr lang="ja-JP" altLang="en-US"/>
              <a:t>かを明確</a:t>
            </a:r>
            <a:r>
              <a:rPr lang="ja-JP" altLang="en-US" dirty="0"/>
              <a:t>に</a:t>
            </a:r>
            <a:r>
              <a:rPr lang="ja-JP" altLang="en-US"/>
              <a:t>する．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まずは日本語の通り</a:t>
            </a:r>
            <a:br>
              <a:rPr lang="en-US" altLang="ja-JP" dirty="0"/>
            </a:br>
            <a:r>
              <a:rPr lang="ja-JP" altLang="en-US"/>
              <a:t>に割り当てる．</a:t>
            </a:r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6BDE5A94-1134-ACDB-8CEE-CC232E3F3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8730"/>
              </p:ext>
            </p:extLst>
          </p:nvPr>
        </p:nvGraphicFramePr>
        <p:xfrm>
          <a:off x="5080198" y="3335543"/>
          <a:ext cx="7060803" cy="2446222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48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62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商品を購入する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商品を供給する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売り上げを回収する</a:t>
                      </a: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459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</a:t>
                      </a:r>
                      <a:endParaRPr kumimoji="1" lang="en-US" altLang="ja-JP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ユーザは必要金額を投入する．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ユーザは購入したい商品を選択する．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ユーザは必要に応じてお釣りを受け取る．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業者はストックを調査する．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ストックが閾値以下の商品にストックを供給する．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今までの売り上げを回収する．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ただし，お釣りに必要な分は残しておく．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角丸四角形 7">
            <a:extLst>
              <a:ext uri="{FF2B5EF4-FFF2-40B4-BE49-F238E27FC236}">
                <a16:creationId xmlns:a16="http://schemas.microsoft.com/office/drawing/2014/main" id="{E0D80086-0D8E-A27B-DD08-4DCD3D6DED21}"/>
              </a:ext>
            </a:extLst>
          </p:cNvPr>
          <p:cNvSpPr/>
          <p:nvPr/>
        </p:nvSpPr>
        <p:spPr>
          <a:xfrm>
            <a:off x="2730854" y="5531898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お釣りを残す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48A246E5-65C5-9073-4CC7-10EA1AD47D3E}"/>
              </a:ext>
            </a:extLst>
          </p:cNvPr>
          <p:cNvSpPr/>
          <p:nvPr/>
        </p:nvSpPr>
        <p:spPr>
          <a:xfrm>
            <a:off x="381510" y="4288654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投入する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142AE69-DD40-C6D7-604E-44FA036B7F0D}"/>
              </a:ext>
            </a:extLst>
          </p:cNvPr>
          <p:cNvSpPr/>
          <p:nvPr/>
        </p:nvSpPr>
        <p:spPr>
          <a:xfrm>
            <a:off x="381510" y="4910276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選択する</a:t>
            </a: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743057C-D0D3-82BA-B020-B0D8ECAB4DB0}"/>
              </a:ext>
            </a:extLst>
          </p:cNvPr>
          <p:cNvSpPr/>
          <p:nvPr/>
        </p:nvSpPr>
        <p:spPr>
          <a:xfrm>
            <a:off x="381510" y="5531898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お釣りを受け取る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9C39E88-31C3-158C-9769-94A94E7D5A41}"/>
              </a:ext>
            </a:extLst>
          </p:cNvPr>
          <p:cNvSpPr/>
          <p:nvPr/>
        </p:nvSpPr>
        <p:spPr>
          <a:xfrm>
            <a:off x="381510" y="6153519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ストックを調べる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2916C3F-561A-F9DA-3ABA-B7CB03C895CE}"/>
              </a:ext>
            </a:extLst>
          </p:cNvPr>
          <p:cNvSpPr/>
          <p:nvPr/>
        </p:nvSpPr>
        <p:spPr>
          <a:xfrm>
            <a:off x="2730854" y="4288654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供給する</a:t>
            </a: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61A8D403-2A12-8E9F-65FB-9DF321EB9DDF}"/>
              </a:ext>
            </a:extLst>
          </p:cNvPr>
          <p:cNvSpPr/>
          <p:nvPr/>
        </p:nvSpPr>
        <p:spPr>
          <a:xfrm>
            <a:off x="2730854" y="4910276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回収する</a:t>
            </a: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568BFE2F-61F4-ECC2-0D3E-DC15A4301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793397"/>
              </p:ext>
            </p:extLst>
          </p:nvPr>
        </p:nvGraphicFramePr>
        <p:xfrm>
          <a:off x="5080197" y="3335543"/>
          <a:ext cx="7060803" cy="2446222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48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62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商品を購入する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商品を供給する</a:t>
                      </a: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売り上げを回収する</a:t>
                      </a: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459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</a:t>
                      </a:r>
                      <a:endParaRPr kumimoji="1" lang="en-US" altLang="ja-JP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フロー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ユーザは必要金額を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投入する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ユーザは購入したい商品を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選択する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ユーザは必要に応じて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お釣りを受け取る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．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業者は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ストックを調査する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ストックが閾値以下の商品にストックを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供給する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今までの売り上げを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回収する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73050" marR="0" indent="-273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ただし，</a:t>
                      </a:r>
                      <a:r>
                        <a:rPr kumimoji="1" lang="ja-JP" altLang="en-US" sz="1400" b="1" dirty="0">
                          <a:latin typeface="+mn-ea"/>
                          <a:ea typeface="+mn-ea"/>
                        </a:rPr>
                        <a:t>お釣りに必要な分は残しておく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7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割り当てる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3387739" y="5472361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お釣りを残す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387739" y="146304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投入する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3387739" y="213126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選択する</a:t>
            </a:r>
          </a:p>
        </p:txBody>
      </p:sp>
      <p:sp>
        <p:nvSpPr>
          <p:cNvPr id="10" name="角丸四角形 9"/>
          <p:cNvSpPr/>
          <p:nvPr/>
        </p:nvSpPr>
        <p:spPr>
          <a:xfrm>
            <a:off x="3387739" y="279948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お釣りを受け取る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3387739" y="346770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ストックを調べる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3387739" y="413592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供給する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3387739" y="480414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回収する</a:t>
            </a:r>
          </a:p>
        </p:txBody>
      </p:sp>
      <p:grpSp>
        <p:nvGrpSpPr>
          <p:cNvPr id="15" name="図形グループ 14"/>
          <p:cNvGrpSpPr/>
          <p:nvPr/>
        </p:nvGrpSpPr>
        <p:grpSpPr>
          <a:xfrm>
            <a:off x="8972162" y="3338968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業者：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玉田さん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8" name="図形グループ 17"/>
          <p:cNvGrpSpPr/>
          <p:nvPr/>
        </p:nvGrpSpPr>
        <p:grpSpPr>
          <a:xfrm>
            <a:off x="8959100" y="2086044"/>
            <a:ext cx="2173062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9" name="正方形/長方形 18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自動販売機：</a:t>
              </a: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1" name="図形グループ 20"/>
          <p:cNvGrpSpPr/>
          <p:nvPr/>
        </p:nvGrpSpPr>
        <p:grpSpPr>
          <a:xfrm>
            <a:off x="8959100" y="2707512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2" name="正方形/長方形 21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商品：</a:t>
              </a: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コカコーラ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4" name="図形グループ 23"/>
          <p:cNvGrpSpPr/>
          <p:nvPr/>
        </p:nvGrpSpPr>
        <p:grpSpPr>
          <a:xfrm>
            <a:off x="8959100" y="4625467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5" name="正方形/長方形 2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ストック：</a:t>
              </a: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数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=30</a:t>
              </a: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8959100" y="3970424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8" name="正方形/長方形 27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閾値：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</a:t>
              </a:r>
            </a:p>
          </p:txBody>
        </p:sp>
      </p:grpSp>
      <p:grpSp>
        <p:nvGrpSpPr>
          <p:cNvPr id="30" name="図形グループ 29"/>
          <p:cNvGrpSpPr/>
          <p:nvPr/>
        </p:nvGrpSpPr>
        <p:grpSpPr>
          <a:xfrm>
            <a:off x="8959100" y="1463040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ユーザ：</a:t>
              </a: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門田さん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3" name="図形グループ 32"/>
          <p:cNvGrpSpPr/>
          <p:nvPr/>
        </p:nvGrpSpPr>
        <p:grpSpPr>
          <a:xfrm>
            <a:off x="8959100" y="5280881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4" name="正方形/長方形 33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必要金額：</a:t>
              </a: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=150</a:t>
              </a:r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8972162" y="5945199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7" name="正方形/長方形 36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お釣り：</a:t>
              </a: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cxnSp>
        <p:nvCxnSpPr>
          <p:cNvPr id="40" name="直線コネクタ 39"/>
          <p:cNvCxnSpPr>
            <a:cxnSpLocks/>
            <a:stCxn id="8" idx="3"/>
            <a:endCxn id="31" idx="1"/>
          </p:cNvCxnSpPr>
          <p:nvPr/>
        </p:nvCxnSpPr>
        <p:spPr>
          <a:xfrm flipV="1">
            <a:off x="5547739" y="1609099"/>
            <a:ext cx="3411361" cy="123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cxnSpLocks/>
            <a:stCxn id="9" idx="3"/>
            <a:endCxn id="31" idx="1"/>
          </p:cNvCxnSpPr>
          <p:nvPr/>
        </p:nvCxnSpPr>
        <p:spPr>
          <a:xfrm flipV="1">
            <a:off x="5547739" y="1609099"/>
            <a:ext cx="3411361" cy="792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cxnSpLocks/>
            <a:stCxn id="10" idx="3"/>
            <a:endCxn id="31" idx="1"/>
          </p:cNvCxnSpPr>
          <p:nvPr/>
        </p:nvCxnSpPr>
        <p:spPr>
          <a:xfrm flipV="1">
            <a:off x="5547739" y="1609099"/>
            <a:ext cx="3411361" cy="1460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cxnSpLocks/>
            <a:stCxn id="11" idx="3"/>
            <a:endCxn id="16" idx="1"/>
          </p:cNvCxnSpPr>
          <p:nvPr/>
        </p:nvCxnSpPr>
        <p:spPr>
          <a:xfrm flipV="1">
            <a:off x="5547739" y="3485027"/>
            <a:ext cx="3424423" cy="252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cxnSpLocks/>
            <a:stCxn id="12" idx="3"/>
            <a:endCxn id="16" idx="1"/>
          </p:cNvCxnSpPr>
          <p:nvPr/>
        </p:nvCxnSpPr>
        <p:spPr>
          <a:xfrm flipV="1">
            <a:off x="5547739" y="3485027"/>
            <a:ext cx="3424423" cy="920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cxnSpLocks/>
            <a:stCxn id="13" idx="3"/>
            <a:endCxn id="16" idx="1"/>
          </p:cNvCxnSpPr>
          <p:nvPr/>
        </p:nvCxnSpPr>
        <p:spPr>
          <a:xfrm flipV="1">
            <a:off x="5547739" y="3485027"/>
            <a:ext cx="3424423" cy="158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cxnSpLocks/>
            <a:stCxn id="14" idx="3"/>
            <a:endCxn id="16" idx="1"/>
          </p:cNvCxnSpPr>
          <p:nvPr/>
        </p:nvCxnSpPr>
        <p:spPr>
          <a:xfrm flipV="1">
            <a:off x="5547739" y="3485027"/>
            <a:ext cx="3424423" cy="2257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図形グループ 43"/>
          <p:cNvGrpSpPr/>
          <p:nvPr/>
        </p:nvGrpSpPr>
        <p:grpSpPr>
          <a:xfrm>
            <a:off x="6527908" y="5945199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売り上げ：</a:t>
              </a: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万円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48" name="図形グループ 47"/>
          <p:cNvGrpSpPr/>
          <p:nvPr/>
        </p:nvGrpSpPr>
        <p:grpSpPr>
          <a:xfrm>
            <a:off x="6527908" y="5281293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50" name="正方形/長方形 49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投入金額：</a:t>
              </a: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09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906FC-AB4B-D3E2-E96F-969FCB92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81F5143-42AF-1379-B02B-D9D1EC222AA5}"/>
              </a:ext>
            </a:extLst>
          </p:cNvPr>
          <p:cNvSpPr/>
          <p:nvPr/>
        </p:nvSpPr>
        <p:spPr>
          <a:xfrm>
            <a:off x="4367639" y="3183441"/>
            <a:ext cx="1692000" cy="396000"/>
          </a:xfrm>
          <a:prstGeom prst="rect">
            <a:avLst/>
          </a:prstGeom>
          <a:solidFill>
            <a:srgbClr val="E3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AFB7D44-F83C-BE03-6A3F-FFF03052D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玉田の担当回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B175413-16A4-C713-90FE-00F3B6BB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24B96E8-F593-0479-1D50-D80AFE72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8E7F-9F9D-8986-7D66-ADC1FEB006FF}"/>
              </a:ext>
            </a:extLst>
          </p:cNvPr>
          <p:cNvSpPr/>
          <p:nvPr/>
        </p:nvSpPr>
        <p:spPr>
          <a:xfrm>
            <a:off x="7897080" y="2284720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04F848-E8D7-DFEE-17F1-8C4BDA56ACCF}"/>
              </a:ext>
            </a:extLst>
          </p:cNvPr>
          <p:cNvSpPr/>
          <p:nvPr/>
        </p:nvSpPr>
        <p:spPr>
          <a:xfrm>
            <a:off x="838199" y="2277829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CC731F8-2EE9-F75B-00F4-05E28FBE0A65}"/>
              </a:ext>
            </a:extLst>
          </p:cNvPr>
          <p:cNvSpPr/>
          <p:nvPr/>
        </p:nvSpPr>
        <p:spPr>
          <a:xfrm>
            <a:off x="2602919" y="2277829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DCD9649-FEF9-A1AD-E1F0-2940BED691F5}"/>
              </a:ext>
            </a:extLst>
          </p:cNvPr>
          <p:cNvSpPr/>
          <p:nvPr/>
        </p:nvSpPr>
        <p:spPr>
          <a:xfrm>
            <a:off x="4367639" y="2277829"/>
            <a:ext cx="1692000" cy="39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9301CFA-2D73-BCA2-3D92-BA9B7A171CF2}"/>
              </a:ext>
            </a:extLst>
          </p:cNvPr>
          <p:cNvSpPr/>
          <p:nvPr/>
        </p:nvSpPr>
        <p:spPr>
          <a:xfrm>
            <a:off x="6132359" y="2277829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85C433B-FE8D-F587-3024-773C7CB8936D}"/>
              </a:ext>
            </a:extLst>
          </p:cNvPr>
          <p:cNvSpPr/>
          <p:nvPr/>
        </p:nvSpPr>
        <p:spPr>
          <a:xfrm>
            <a:off x="9661800" y="2277829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CA59D3F-407B-4F01-F963-2E8C73B85E04}"/>
              </a:ext>
            </a:extLst>
          </p:cNvPr>
          <p:cNvSpPr/>
          <p:nvPr/>
        </p:nvSpPr>
        <p:spPr>
          <a:xfrm>
            <a:off x="7897080" y="3183441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F40EB88-BAF7-9CFA-6CF3-AADF26A89514}"/>
              </a:ext>
            </a:extLst>
          </p:cNvPr>
          <p:cNvSpPr/>
          <p:nvPr/>
        </p:nvSpPr>
        <p:spPr>
          <a:xfrm>
            <a:off x="6132359" y="3183441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641B6C-3C56-2F3D-4EA4-D8FDB1509F52}"/>
              </a:ext>
            </a:extLst>
          </p:cNvPr>
          <p:cNvSpPr/>
          <p:nvPr/>
        </p:nvSpPr>
        <p:spPr>
          <a:xfrm>
            <a:off x="838199" y="3183441"/>
            <a:ext cx="1692000" cy="39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039C7DE-7570-A45C-A5FD-9707261883AE}"/>
              </a:ext>
            </a:extLst>
          </p:cNvPr>
          <p:cNvSpPr/>
          <p:nvPr/>
        </p:nvSpPr>
        <p:spPr>
          <a:xfrm>
            <a:off x="2602919" y="3183441"/>
            <a:ext cx="1692000" cy="396000"/>
          </a:xfrm>
          <a:prstGeom prst="rect">
            <a:avLst/>
          </a:prstGeom>
          <a:solidFill>
            <a:srgbClr val="E3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07C14C6-004E-940F-8CBE-40686E2E2635}"/>
              </a:ext>
            </a:extLst>
          </p:cNvPr>
          <p:cNvSpPr txBox="1"/>
          <p:nvPr/>
        </p:nvSpPr>
        <p:spPr>
          <a:xfrm>
            <a:off x="838199" y="31967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FFFF"/>
                </a:solidFill>
              </a:rPr>
              <a:t>21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40B91C1-D4F5-3D84-5E7B-C6AEC14ABA50}"/>
              </a:ext>
            </a:extLst>
          </p:cNvPr>
          <p:cNvSpPr txBox="1"/>
          <p:nvPr/>
        </p:nvSpPr>
        <p:spPr>
          <a:xfrm>
            <a:off x="1472458" y="322755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5, 6</a:t>
            </a:r>
            <a:r>
              <a:rPr kumimoji="1" lang="ja-JP" altLang="en-US" sz="140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時限目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9242016-F0FE-35DC-DB3C-C24B2E12554C}"/>
              </a:ext>
            </a:extLst>
          </p:cNvPr>
          <p:cNvSpPr/>
          <p:nvPr/>
        </p:nvSpPr>
        <p:spPr>
          <a:xfrm>
            <a:off x="9661800" y="3183441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600BEF5-470C-3943-FBCA-4B9A5ACF16B6}"/>
              </a:ext>
            </a:extLst>
          </p:cNvPr>
          <p:cNvSpPr/>
          <p:nvPr/>
        </p:nvSpPr>
        <p:spPr>
          <a:xfrm>
            <a:off x="2602919" y="3636247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31F5278-5242-D35F-CD1A-8A1B7F765BE4}"/>
              </a:ext>
            </a:extLst>
          </p:cNvPr>
          <p:cNvSpPr/>
          <p:nvPr/>
        </p:nvSpPr>
        <p:spPr>
          <a:xfrm>
            <a:off x="7897080" y="1828478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0088C6D-8ADD-4541-50D3-E9F480B301BC}"/>
              </a:ext>
            </a:extLst>
          </p:cNvPr>
          <p:cNvSpPr/>
          <p:nvPr/>
        </p:nvSpPr>
        <p:spPr>
          <a:xfrm>
            <a:off x="838199" y="1828478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3CA19C3-4A90-6238-8393-D6DACBFCE138}"/>
              </a:ext>
            </a:extLst>
          </p:cNvPr>
          <p:cNvSpPr/>
          <p:nvPr/>
        </p:nvSpPr>
        <p:spPr>
          <a:xfrm>
            <a:off x="2602919" y="1828478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49200C99-F29E-CE39-EAB1-81AD6735663B}"/>
              </a:ext>
            </a:extLst>
          </p:cNvPr>
          <p:cNvSpPr txBox="1"/>
          <p:nvPr/>
        </p:nvSpPr>
        <p:spPr>
          <a:xfrm>
            <a:off x="187777" y="184181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月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A7D4705-6720-AFCC-BB1B-F0B3F970AE04}"/>
              </a:ext>
            </a:extLst>
          </p:cNvPr>
          <p:cNvSpPr/>
          <p:nvPr/>
        </p:nvSpPr>
        <p:spPr>
          <a:xfrm>
            <a:off x="4367639" y="1828478"/>
            <a:ext cx="1692000" cy="39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DA98D82-1055-1653-7F4D-71A754140357}"/>
              </a:ext>
            </a:extLst>
          </p:cNvPr>
          <p:cNvSpPr/>
          <p:nvPr/>
        </p:nvSpPr>
        <p:spPr>
          <a:xfrm>
            <a:off x="6132359" y="1828478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CE1B3AC-D848-F9BE-C459-DDFC6D9CF520}"/>
              </a:ext>
            </a:extLst>
          </p:cNvPr>
          <p:cNvSpPr/>
          <p:nvPr/>
        </p:nvSpPr>
        <p:spPr>
          <a:xfrm>
            <a:off x="9661800" y="1828478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角丸四角形 158">
            <a:extLst>
              <a:ext uri="{FF2B5EF4-FFF2-40B4-BE49-F238E27FC236}">
                <a16:creationId xmlns:a16="http://schemas.microsoft.com/office/drawing/2014/main" id="{2410FC48-7AB9-3E75-51D1-C06CDF31994C}"/>
              </a:ext>
            </a:extLst>
          </p:cNvPr>
          <p:cNvSpPr/>
          <p:nvPr/>
        </p:nvSpPr>
        <p:spPr>
          <a:xfrm>
            <a:off x="6804418" y="375163"/>
            <a:ext cx="2160000" cy="468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rgbClr val="FFFFFF"/>
                </a:solidFill>
              </a:rPr>
              <a:t>門田先生担当回</a:t>
            </a:r>
          </a:p>
        </p:txBody>
      </p:sp>
      <p:sp>
        <p:nvSpPr>
          <p:cNvPr id="160" name="角丸四角形 159">
            <a:extLst>
              <a:ext uri="{FF2B5EF4-FFF2-40B4-BE49-F238E27FC236}">
                <a16:creationId xmlns:a16="http://schemas.microsoft.com/office/drawing/2014/main" id="{DFF73B45-99AF-3009-426B-5CEF490C31A2}"/>
              </a:ext>
            </a:extLst>
          </p:cNvPr>
          <p:cNvSpPr/>
          <p:nvPr/>
        </p:nvSpPr>
        <p:spPr>
          <a:xfrm>
            <a:off x="9193799" y="375163"/>
            <a:ext cx="2160000" cy="468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FF"/>
                </a:solidFill>
              </a:rPr>
              <a:t>角田</a:t>
            </a:r>
            <a:r>
              <a:rPr kumimoji="1" lang="ja-JP" altLang="en-US">
                <a:solidFill>
                  <a:srgbClr val="FFFFFF"/>
                </a:solidFill>
              </a:rPr>
              <a:t>先生担当回</a:t>
            </a:r>
          </a:p>
        </p:txBody>
      </p:sp>
      <p:sp>
        <p:nvSpPr>
          <p:cNvPr id="161" name="角丸四角形 160">
            <a:extLst>
              <a:ext uri="{FF2B5EF4-FFF2-40B4-BE49-F238E27FC236}">
                <a16:creationId xmlns:a16="http://schemas.microsoft.com/office/drawing/2014/main" id="{2E0923C4-6CFE-107B-A3C8-1D0F4C45413E}"/>
              </a:ext>
            </a:extLst>
          </p:cNvPr>
          <p:cNvSpPr/>
          <p:nvPr/>
        </p:nvSpPr>
        <p:spPr>
          <a:xfrm>
            <a:off x="6804418" y="909293"/>
            <a:ext cx="2160000" cy="468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FF"/>
                </a:solidFill>
              </a:rPr>
              <a:t>玉田</a:t>
            </a:r>
            <a:r>
              <a:rPr kumimoji="1" lang="ja-JP" altLang="en-US">
                <a:solidFill>
                  <a:srgbClr val="FFFFFF"/>
                </a:solidFill>
              </a:rPr>
              <a:t>担当回</a:t>
            </a: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7E02446B-D99E-90E2-6780-A2FC2EB31DB2}"/>
              </a:ext>
            </a:extLst>
          </p:cNvPr>
          <p:cNvGrpSpPr/>
          <p:nvPr/>
        </p:nvGrpSpPr>
        <p:grpSpPr>
          <a:xfrm>
            <a:off x="826787" y="5450317"/>
            <a:ext cx="10538426" cy="403020"/>
            <a:chOff x="826787" y="5450317"/>
            <a:chExt cx="10538426" cy="403020"/>
          </a:xfrm>
        </p:grpSpPr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FF4E6ADF-8A33-FB76-BF27-EF407979C13F}"/>
                </a:ext>
              </a:extLst>
            </p:cNvPr>
            <p:cNvSpPr/>
            <p:nvPr/>
          </p:nvSpPr>
          <p:spPr>
            <a:xfrm>
              <a:off x="7897080" y="5450317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8FB4184F-62B4-A21C-F3D2-F2248FC93084}"/>
                </a:ext>
              </a:extLst>
            </p:cNvPr>
            <p:cNvSpPr/>
            <p:nvPr/>
          </p:nvSpPr>
          <p:spPr>
            <a:xfrm>
              <a:off x="6132359" y="5450317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614D0441-B062-9D46-2E5E-23661E22B6F4}"/>
                </a:ext>
              </a:extLst>
            </p:cNvPr>
            <p:cNvSpPr/>
            <p:nvPr/>
          </p:nvSpPr>
          <p:spPr>
            <a:xfrm>
              <a:off x="9661800" y="5450317"/>
              <a:ext cx="1692000" cy="396000"/>
            </a:xfrm>
            <a:prstGeom prst="rect">
              <a:avLst/>
            </a:prstGeom>
            <a:solidFill>
              <a:srgbClr val="FFC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8670F1-89F6-1965-1FC8-0ACA3FBB227E}"/>
                </a:ext>
              </a:extLst>
            </p:cNvPr>
            <p:cNvSpPr/>
            <p:nvPr/>
          </p:nvSpPr>
          <p:spPr>
            <a:xfrm>
              <a:off x="838199" y="5450317"/>
              <a:ext cx="1692000" cy="39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B82670A2-2A12-5051-C007-E3046CB83C45}"/>
                </a:ext>
              </a:extLst>
            </p:cNvPr>
            <p:cNvSpPr/>
            <p:nvPr/>
          </p:nvSpPr>
          <p:spPr>
            <a:xfrm>
              <a:off x="2602919" y="5450317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85DC0B2E-2940-F5F3-9E80-264703E96161}"/>
                </a:ext>
              </a:extLst>
            </p:cNvPr>
            <p:cNvSpPr/>
            <p:nvPr/>
          </p:nvSpPr>
          <p:spPr>
            <a:xfrm>
              <a:off x="4367639" y="5450317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6E890886-E379-E4BC-B86F-90B66535EFE4}"/>
                </a:ext>
              </a:extLst>
            </p:cNvPr>
            <p:cNvSpPr txBox="1"/>
            <p:nvPr/>
          </p:nvSpPr>
          <p:spPr>
            <a:xfrm>
              <a:off x="9673213" y="548400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23</a:t>
              </a:r>
              <a:endParaRPr kumimoji="1" lang="ja-JP" altLang="en-US"/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EDA5D1EE-DF72-3C18-F93E-B8608DEE97C3}"/>
                </a:ext>
              </a:extLst>
            </p:cNvPr>
            <p:cNvSpPr txBox="1"/>
            <p:nvPr/>
          </p:nvSpPr>
          <p:spPr>
            <a:xfrm>
              <a:off x="10103329" y="551478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/>
                <a:t>勤労感謝の日</a:t>
              </a:r>
              <a:endParaRPr kumimoji="1" lang="ja-JP" altLang="en-US" sz="1400"/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1236DD72-58A3-C3E3-A9E3-9AC223BFE9AC}"/>
                </a:ext>
              </a:extLst>
            </p:cNvPr>
            <p:cNvSpPr txBox="1"/>
            <p:nvPr/>
          </p:nvSpPr>
          <p:spPr>
            <a:xfrm>
              <a:off x="826787" y="54636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18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D319833-CEB0-625A-3A8D-B313429DBDFB}"/>
              </a:ext>
            </a:extLst>
          </p:cNvPr>
          <p:cNvGrpSpPr/>
          <p:nvPr/>
        </p:nvGrpSpPr>
        <p:grpSpPr>
          <a:xfrm>
            <a:off x="838198" y="2277829"/>
            <a:ext cx="1705387" cy="396000"/>
            <a:chOff x="838198" y="1828478"/>
            <a:chExt cx="1705387" cy="39600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157C4E6-6BB2-0B87-E723-8BFEEBB1A4AD}"/>
                </a:ext>
              </a:extLst>
            </p:cNvPr>
            <p:cNvSpPr/>
            <p:nvPr/>
          </p:nvSpPr>
          <p:spPr>
            <a:xfrm>
              <a:off x="838198" y="1828478"/>
              <a:ext cx="1692000" cy="396000"/>
            </a:xfrm>
            <a:prstGeom prst="rect">
              <a:avLst/>
            </a:prstGeom>
            <a:solidFill>
              <a:srgbClr val="527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7757B2-3AC8-AC45-C2DA-B4C6FB965B12}"/>
                </a:ext>
              </a:extLst>
            </p:cNvPr>
            <p:cNvSpPr/>
            <p:nvPr/>
          </p:nvSpPr>
          <p:spPr>
            <a:xfrm>
              <a:off x="943805" y="185213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FFFF"/>
                  </a:solidFill>
                </a:rPr>
                <a:t>7</a:t>
              </a:r>
              <a:endParaRPr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7170D68D-0208-516D-8712-0DB8E1195487}"/>
                </a:ext>
              </a:extLst>
            </p:cNvPr>
            <p:cNvSpPr txBox="1"/>
            <p:nvPr/>
          </p:nvSpPr>
          <p:spPr>
            <a:xfrm>
              <a:off x="1472458" y="1872590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5</a:t>
              </a:r>
              <a:r>
                <a:rPr kumimoji="1" lang="en-US" altLang="ja-JP" sz="1400" dirty="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, </a:t>
              </a:r>
              <a:r>
                <a:rPr lang="en-US" altLang="ja-JP" sz="1400" dirty="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6</a:t>
              </a:r>
              <a:r>
                <a:rPr kumimoji="1" lang="ja-JP" altLang="en-US" sz="140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時限目</a:t>
              </a:r>
            </a:p>
          </p:txBody>
        </p:sp>
      </p:grp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641367C-2C5A-AB08-CCBD-C6AF617B6DDC}"/>
              </a:ext>
            </a:extLst>
          </p:cNvPr>
          <p:cNvSpPr/>
          <p:nvPr/>
        </p:nvSpPr>
        <p:spPr>
          <a:xfrm>
            <a:off x="9661799" y="2278949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D66606F-929F-8253-4373-479AEC1CC3CD}"/>
              </a:ext>
            </a:extLst>
          </p:cNvPr>
          <p:cNvSpPr txBox="1"/>
          <p:nvPr/>
        </p:nvSpPr>
        <p:spPr>
          <a:xfrm>
            <a:off x="177250" y="410238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11</a:t>
            </a:r>
            <a:r>
              <a:rPr kumimoji="1" lang="ja-JP" altLang="en-US"/>
              <a:t>月</a:t>
            </a: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4250B6F-1486-4196-1E5C-16B069EA9EE9}"/>
              </a:ext>
            </a:extLst>
          </p:cNvPr>
          <p:cNvSpPr/>
          <p:nvPr/>
        </p:nvSpPr>
        <p:spPr>
          <a:xfrm>
            <a:off x="7897080" y="4089053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5047258-AF18-8055-3779-169F4246D5D0}"/>
              </a:ext>
            </a:extLst>
          </p:cNvPr>
          <p:cNvSpPr/>
          <p:nvPr/>
        </p:nvSpPr>
        <p:spPr>
          <a:xfrm>
            <a:off x="9661800" y="4089053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D6237CD4-4D25-5A35-A84E-08F69E18A027}"/>
              </a:ext>
            </a:extLst>
          </p:cNvPr>
          <p:cNvSpPr txBox="1"/>
          <p:nvPr/>
        </p:nvSpPr>
        <p:spPr>
          <a:xfrm>
            <a:off x="1295087" y="1377293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Mon</a:t>
            </a:r>
            <a:endParaRPr kumimoji="1" lang="ja-JP" altLang="en-US" sz="240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7D24D74A-789D-D54B-2171-FA06552BABC4}"/>
              </a:ext>
            </a:extLst>
          </p:cNvPr>
          <p:cNvSpPr txBox="1"/>
          <p:nvPr/>
        </p:nvSpPr>
        <p:spPr>
          <a:xfrm>
            <a:off x="3150636" y="1377293"/>
            <a:ext cx="63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Tue</a:t>
            </a:r>
            <a:endParaRPr kumimoji="1" lang="ja-JP" altLang="en-US" sz="240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77DD4395-B4E0-1EEF-4BCE-CFE3EC71AC54}"/>
              </a:ext>
            </a:extLst>
          </p:cNvPr>
          <p:cNvSpPr txBox="1"/>
          <p:nvPr/>
        </p:nvSpPr>
        <p:spPr>
          <a:xfrm>
            <a:off x="4870893" y="1377293"/>
            <a:ext cx="763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Wed</a:t>
            </a:r>
            <a:endParaRPr kumimoji="1" lang="ja-JP" altLang="en-US" sz="240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3ABC21C-F23E-973F-5F82-EC97E46288E7}"/>
              </a:ext>
            </a:extLst>
          </p:cNvPr>
          <p:cNvSpPr txBox="1"/>
          <p:nvPr/>
        </p:nvSpPr>
        <p:spPr>
          <a:xfrm>
            <a:off x="6708840" y="1377293"/>
            <a:ext cx="65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Thu</a:t>
            </a:r>
            <a:endParaRPr kumimoji="1" lang="ja-JP" altLang="en-US" sz="240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6C68A562-74F1-93DE-F62B-B099215F2022}"/>
              </a:ext>
            </a:extLst>
          </p:cNvPr>
          <p:cNvSpPr txBox="1"/>
          <p:nvPr/>
        </p:nvSpPr>
        <p:spPr>
          <a:xfrm>
            <a:off x="8572469" y="1377293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Fri</a:t>
            </a:r>
            <a:endParaRPr kumimoji="1" lang="ja-JP" altLang="en-US" sz="240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B5B92CE3-3547-8EA9-03DB-0B52497F2991}"/>
              </a:ext>
            </a:extLst>
          </p:cNvPr>
          <p:cNvSpPr txBox="1"/>
          <p:nvPr/>
        </p:nvSpPr>
        <p:spPr>
          <a:xfrm>
            <a:off x="10224504" y="1377293"/>
            <a:ext cx="572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Sat</a:t>
            </a:r>
            <a:endParaRPr kumimoji="1" lang="ja-JP" altLang="en-US" sz="2400"/>
          </a:p>
        </p:txBody>
      </p:sp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5247BF36-1CDE-5FED-CA0E-DD17B1586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6746" y="804990"/>
            <a:ext cx="576000" cy="576000"/>
          </a:xfrm>
          <a:prstGeom prst="rect">
            <a:avLst/>
          </a:prstGeom>
        </p:spPr>
      </p:pic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E4EC9964-F5F1-C7E5-9D13-A4EFC26EF793}"/>
              </a:ext>
            </a:extLst>
          </p:cNvPr>
          <p:cNvSpPr txBox="1"/>
          <p:nvPr/>
        </p:nvSpPr>
        <p:spPr>
          <a:xfrm>
            <a:off x="9732681" y="9582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遠隔講義</a:t>
            </a: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85EC43DB-785A-C469-ACDF-763A68BE5CA5}"/>
              </a:ext>
            </a:extLst>
          </p:cNvPr>
          <p:cNvGrpSpPr/>
          <p:nvPr/>
        </p:nvGrpSpPr>
        <p:grpSpPr>
          <a:xfrm>
            <a:off x="838199" y="3636247"/>
            <a:ext cx="1692000" cy="396000"/>
            <a:chOff x="838199" y="3636247"/>
            <a:chExt cx="1692000" cy="396000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1139660-D263-321D-51F7-C72C79D5C99E}"/>
                </a:ext>
              </a:extLst>
            </p:cNvPr>
            <p:cNvSpPr/>
            <p:nvPr/>
          </p:nvSpPr>
          <p:spPr>
            <a:xfrm>
              <a:off x="838199" y="3636247"/>
              <a:ext cx="1692000" cy="396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A0FE59B2-E897-DE97-DAE5-F241C1CA8976}"/>
                </a:ext>
              </a:extLst>
            </p:cNvPr>
            <p:cNvSpPr txBox="1"/>
            <p:nvPr/>
          </p:nvSpPr>
          <p:spPr>
            <a:xfrm>
              <a:off x="838199" y="36495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FFFF"/>
                  </a:solidFill>
                </a:rPr>
                <a:t>28</a:t>
              </a:r>
              <a:endParaRPr kumimoji="1"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2A9A6697-265F-7992-968F-4B5EDBD1312A}"/>
                </a:ext>
              </a:extLst>
            </p:cNvPr>
            <p:cNvSpPr txBox="1"/>
            <p:nvPr/>
          </p:nvSpPr>
          <p:spPr>
            <a:xfrm>
              <a:off x="1447660" y="3692073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FFFFFF"/>
                  </a:solidFill>
                  <a:latin typeface="+mj-ea"/>
                  <a:ea typeface="+mj-ea"/>
                </a:rPr>
                <a:t>5, 6</a:t>
              </a:r>
              <a:r>
                <a:rPr kumimoji="1" lang="ja-JP" altLang="en-US" sz="1400">
                  <a:solidFill>
                    <a:srgbClr val="FFFFFF"/>
                  </a:solidFill>
                  <a:latin typeface="+mj-ea"/>
                  <a:ea typeface="+mj-ea"/>
                </a:rPr>
                <a:t>時限目</a:t>
              </a:r>
            </a:p>
          </p:txBody>
        </p:sp>
      </p:grp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06714C3-2047-645E-945F-2DBF07E078F2}"/>
              </a:ext>
            </a:extLst>
          </p:cNvPr>
          <p:cNvSpPr txBox="1"/>
          <p:nvPr/>
        </p:nvSpPr>
        <p:spPr>
          <a:xfrm>
            <a:off x="4452925" y="2298054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>
                <a:solidFill>
                  <a:srgbClr val="FFFFFF"/>
                </a:solidFill>
              </a:rPr>
              <a:t>9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F0C750F5-60B5-DEA1-FBD4-C741503FD2C8}"/>
              </a:ext>
            </a:extLst>
          </p:cNvPr>
          <p:cNvSpPr txBox="1"/>
          <p:nvPr/>
        </p:nvSpPr>
        <p:spPr>
          <a:xfrm>
            <a:off x="4956777" y="232883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FFFFFF"/>
                </a:solidFill>
                <a:latin typeface="+mj-ea"/>
                <a:ea typeface="+mj-ea"/>
              </a:rPr>
              <a:t>3, 4</a:t>
            </a:r>
            <a:r>
              <a:rPr lang="ja-JP" altLang="en-US" sz="1400">
                <a:solidFill>
                  <a:srgbClr val="FFFFFF"/>
                </a:solidFill>
                <a:latin typeface="+mj-ea"/>
                <a:ea typeface="+mj-ea"/>
              </a:rPr>
              <a:t>時限目</a:t>
            </a:r>
            <a:endParaRPr kumimoji="1" lang="ja-JP" altLang="en-US" sz="140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759B6C0F-1CB7-7FDD-679D-8033063D10BE}"/>
              </a:ext>
            </a:extLst>
          </p:cNvPr>
          <p:cNvSpPr/>
          <p:nvPr/>
        </p:nvSpPr>
        <p:spPr>
          <a:xfrm>
            <a:off x="4452924" y="18418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FFFF"/>
                </a:solidFill>
              </a:rPr>
              <a:t>2</a:t>
            </a:r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65929BBC-6BD8-626E-0439-A2B436F69477}"/>
              </a:ext>
            </a:extLst>
          </p:cNvPr>
          <p:cNvSpPr txBox="1"/>
          <p:nvPr/>
        </p:nvSpPr>
        <p:spPr>
          <a:xfrm>
            <a:off x="4956777" y="1872590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3, 4</a:t>
            </a:r>
            <a:r>
              <a:rPr kumimoji="1" lang="ja-JP" altLang="en-US" sz="140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時限目</a:t>
            </a: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A66775-AE3D-CADB-6F35-991B01085EE3}"/>
              </a:ext>
            </a:extLst>
          </p:cNvPr>
          <p:cNvGrpSpPr/>
          <p:nvPr/>
        </p:nvGrpSpPr>
        <p:grpSpPr>
          <a:xfrm>
            <a:off x="838199" y="4544603"/>
            <a:ext cx="10515601" cy="396000"/>
            <a:chOff x="838199" y="4544603"/>
            <a:chExt cx="10515601" cy="396000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BB94E96-B7D7-1133-7FE6-D70258BB4C81}"/>
                </a:ext>
              </a:extLst>
            </p:cNvPr>
            <p:cNvSpPr/>
            <p:nvPr/>
          </p:nvSpPr>
          <p:spPr>
            <a:xfrm>
              <a:off x="7897080" y="4544603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A5E919B4-8875-6F84-E990-E564602F2017}"/>
                </a:ext>
              </a:extLst>
            </p:cNvPr>
            <p:cNvSpPr/>
            <p:nvPr/>
          </p:nvSpPr>
          <p:spPr>
            <a:xfrm>
              <a:off x="6132359" y="4544603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7984F06C-4F53-F47D-D72E-052CFB4321D9}"/>
                </a:ext>
              </a:extLst>
            </p:cNvPr>
            <p:cNvSpPr/>
            <p:nvPr/>
          </p:nvSpPr>
          <p:spPr>
            <a:xfrm>
              <a:off x="9661800" y="4544603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2F7E9531-2660-B0F9-1419-1673CD558390}"/>
                </a:ext>
              </a:extLst>
            </p:cNvPr>
            <p:cNvSpPr/>
            <p:nvPr/>
          </p:nvSpPr>
          <p:spPr>
            <a:xfrm>
              <a:off x="838199" y="4544603"/>
              <a:ext cx="1692000" cy="396000"/>
            </a:xfrm>
            <a:prstGeom prst="rect">
              <a:avLst/>
            </a:prstGeom>
            <a:solidFill>
              <a:srgbClr val="FFC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D7408E2-652F-E460-AE8D-EF44549FDAA0}"/>
                </a:ext>
              </a:extLst>
            </p:cNvPr>
            <p:cNvSpPr/>
            <p:nvPr/>
          </p:nvSpPr>
          <p:spPr>
            <a:xfrm>
              <a:off x="2602919" y="4544603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54F2109E-5D83-D0EA-8B54-76773AABCF2B}"/>
                </a:ext>
              </a:extLst>
            </p:cNvPr>
            <p:cNvSpPr/>
            <p:nvPr/>
          </p:nvSpPr>
          <p:spPr>
            <a:xfrm>
              <a:off x="4367639" y="4544603"/>
              <a:ext cx="1692000" cy="396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E721A38-643D-4407-EA1F-E6287584F64E}"/>
                </a:ext>
              </a:extLst>
            </p:cNvPr>
            <p:cNvSpPr txBox="1"/>
            <p:nvPr/>
          </p:nvSpPr>
          <p:spPr>
            <a:xfrm>
              <a:off x="896708" y="45579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181717"/>
                  </a:solidFill>
                </a:rPr>
                <a:t>4</a:t>
              </a:r>
              <a:endParaRPr kumimoji="1" lang="ja-JP" altLang="en-US">
                <a:solidFill>
                  <a:srgbClr val="181717"/>
                </a:solidFill>
              </a:endParaRP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5118E882-F984-C22E-2EEE-20DC84C649FA}"/>
                </a:ext>
              </a:extLst>
            </p:cNvPr>
            <p:cNvSpPr txBox="1"/>
            <p:nvPr/>
          </p:nvSpPr>
          <p:spPr>
            <a:xfrm>
              <a:off x="4452924" y="45579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6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AB6C6D8-0EC2-4271-A0A5-D009F360332F}"/>
              </a:ext>
            </a:extLst>
          </p:cNvPr>
          <p:cNvGrpSpPr/>
          <p:nvPr/>
        </p:nvGrpSpPr>
        <p:grpSpPr>
          <a:xfrm>
            <a:off x="838199" y="4997409"/>
            <a:ext cx="10515601" cy="396000"/>
            <a:chOff x="838199" y="4997409"/>
            <a:chExt cx="10515601" cy="396000"/>
          </a:xfrm>
        </p:grpSpPr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6228D87A-5D91-754B-B905-B1641EB086D2}"/>
                </a:ext>
              </a:extLst>
            </p:cNvPr>
            <p:cNvSpPr/>
            <p:nvPr/>
          </p:nvSpPr>
          <p:spPr>
            <a:xfrm>
              <a:off x="7897080" y="4997409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F14B680-A4B2-26E5-A8B7-4061D890C529}"/>
                </a:ext>
              </a:extLst>
            </p:cNvPr>
            <p:cNvSpPr/>
            <p:nvPr/>
          </p:nvSpPr>
          <p:spPr>
            <a:xfrm>
              <a:off x="6132359" y="4997409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86847636-7A5E-795E-8553-4746BC50D050}"/>
                </a:ext>
              </a:extLst>
            </p:cNvPr>
            <p:cNvSpPr/>
            <p:nvPr/>
          </p:nvSpPr>
          <p:spPr>
            <a:xfrm>
              <a:off x="9661800" y="4997409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BAB204F5-1B28-4E4F-EE68-6DECC0CC3C40}"/>
                </a:ext>
              </a:extLst>
            </p:cNvPr>
            <p:cNvSpPr/>
            <p:nvPr/>
          </p:nvSpPr>
          <p:spPr>
            <a:xfrm>
              <a:off x="838199" y="4997409"/>
              <a:ext cx="1692000" cy="396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74802A57-D569-4230-0E98-AC642EE7AE81}"/>
                </a:ext>
              </a:extLst>
            </p:cNvPr>
            <p:cNvSpPr/>
            <p:nvPr/>
          </p:nvSpPr>
          <p:spPr>
            <a:xfrm>
              <a:off x="2602919" y="4997409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08B7F03D-967E-E321-1062-C81A25BAC927}"/>
                </a:ext>
              </a:extLst>
            </p:cNvPr>
            <p:cNvSpPr/>
            <p:nvPr/>
          </p:nvSpPr>
          <p:spPr>
            <a:xfrm>
              <a:off x="4367639" y="4997409"/>
              <a:ext cx="1692000" cy="39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C117564C-37F6-5B97-1029-826F85A46A71}"/>
                </a:ext>
              </a:extLst>
            </p:cNvPr>
            <p:cNvSpPr txBox="1"/>
            <p:nvPr/>
          </p:nvSpPr>
          <p:spPr>
            <a:xfrm>
              <a:off x="838199" y="50107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FFFF"/>
                  </a:solidFill>
                </a:rPr>
                <a:t>11</a:t>
              </a:r>
              <a:endParaRPr kumimoji="1"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FFB03E89-B4E3-3B8A-0DCB-3E8CC25A233F}"/>
                </a:ext>
              </a:extLst>
            </p:cNvPr>
            <p:cNvSpPr txBox="1"/>
            <p:nvPr/>
          </p:nvSpPr>
          <p:spPr>
            <a:xfrm>
              <a:off x="1459071" y="5041521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1400" dirty="0">
                  <a:solidFill>
                    <a:srgbClr val="FFFFFF"/>
                  </a:solidFill>
                  <a:latin typeface="+mn-ea"/>
                </a:rPr>
                <a:t>5, 6</a:t>
              </a:r>
              <a:r>
                <a:rPr kumimoji="1" lang="ja-JP" altLang="en-US" sz="1400">
                  <a:solidFill>
                    <a:srgbClr val="FFFFFF"/>
                  </a:solidFill>
                  <a:latin typeface="+mn-ea"/>
                </a:rPr>
                <a:t>時限目</a:t>
              </a:r>
            </a:p>
          </p:txBody>
        </p:sp>
        <p:pic>
          <p:nvPicPr>
            <p:cNvPr id="85" name="グラフィックス 84">
              <a:extLst>
                <a:ext uri="{FF2B5EF4-FFF2-40B4-BE49-F238E27FC236}">
                  <a16:creationId xmlns:a16="http://schemas.microsoft.com/office/drawing/2014/main" id="{BA43D174-97F6-F657-AD77-2D1A6944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7964" y="5074414"/>
              <a:ext cx="288000" cy="288000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3707F976-5BE1-7347-5CA7-FBADE8877E6D}"/>
                </a:ext>
              </a:extLst>
            </p:cNvPr>
            <p:cNvSpPr txBox="1"/>
            <p:nvPr/>
          </p:nvSpPr>
          <p:spPr>
            <a:xfrm>
              <a:off x="4367638" y="50107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FFFF"/>
                  </a:solidFill>
                </a:rPr>
                <a:t>13</a:t>
              </a:r>
              <a:endParaRPr kumimoji="1"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24622849-DFDC-5CC0-05C4-D62E573DB972}"/>
                </a:ext>
              </a:extLst>
            </p:cNvPr>
            <p:cNvSpPr txBox="1"/>
            <p:nvPr/>
          </p:nvSpPr>
          <p:spPr>
            <a:xfrm>
              <a:off x="5033392" y="5041521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FFFFFF"/>
                  </a:solidFill>
                  <a:latin typeface="+mj-ea"/>
                  <a:ea typeface="+mj-ea"/>
                </a:rPr>
                <a:t>3</a:t>
              </a:r>
              <a:r>
                <a:rPr kumimoji="1" lang="en-US" altLang="ja-JP" sz="1400" dirty="0">
                  <a:solidFill>
                    <a:srgbClr val="FFFFFF"/>
                  </a:solidFill>
                  <a:latin typeface="+mj-ea"/>
                  <a:ea typeface="+mj-ea"/>
                </a:rPr>
                <a:t>-6</a:t>
              </a:r>
              <a:r>
                <a:rPr kumimoji="1" lang="ja-JP" altLang="en-US" sz="1400">
                  <a:solidFill>
                    <a:srgbClr val="FFFFFF"/>
                  </a:solidFill>
                  <a:latin typeface="+mj-ea"/>
                  <a:ea typeface="+mj-ea"/>
                </a:rPr>
                <a:t>時限目</a:t>
              </a: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C959078E-7082-A042-4CF5-01EA96B6CF38}"/>
              </a:ext>
            </a:extLst>
          </p:cNvPr>
          <p:cNvGrpSpPr/>
          <p:nvPr/>
        </p:nvGrpSpPr>
        <p:grpSpPr>
          <a:xfrm>
            <a:off x="832493" y="5913225"/>
            <a:ext cx="10527013" cy="396000"/>
            <a:chOff x="832493" y="5913225"/>
            <a:chExt cx="10527013" cy="396000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38D8BAF-366F-AC02-557F-F28E13C0C88A}"/>
                </a:ext>
              </a:extLst>
            </p:cNvPr>
            <p:cNvSpPr/>
            <p:nvPr/>
          </p:nvSpPr>
          <p:spPr>
            <a:xfrm>
              <a:off x="7902786" y="5913225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A8B6A913-B4A0-01B9-4F7A-DE895B5AB509}"/>
                </a:ext>
              </a:extLst>
            </p:cNvPr>
            <p:cNvSpPr/>
            <p:nvPr/>
          </p:nvSpPr>
          <p:spPr>
            <a:xfrm>
              <a:off x="6138065" y="5913225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E645B4CF-F467-B4CF-C687-55E37E042FCD}"/>
                </a:ext>
              </a:extLst>
            </p:cNvPr>
            <p:cNvSpPr/>
            <p:nvPr/>
          </p:nvSpPr>
          <p:spPr>
            <a:xfrm>
              <a:off x="9667506" y="5913225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FD129F2D-8E91-10E5-8EEA-CE4E98E7F224}"/>
                </a:ext>
              </a:extLst>
            </p:cNvPr>
            <p:cNvSpPr/>
            <p:nvPr/>
          </p:nvSpPr>
          <p:spPr>
            <a:xfrm>
              <a:off x="843905" y="5913225"/>
              <a:ext cx="1692000" cy="39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A34EC8F7-5F70-B8E7-99C7-F5C952952B4C}"/>
                </a:ext>
              </a:extLst>
            </p:cNvPr>
            <p:cNvSpPr/>
            <p:nvPr/>
          </p:nvSpPr>
          <p:spPr>
            <a:xfrm>
              <a:off x="2608625" y="5913225"/>
              <a:ext cx="1692000" cy="39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1B4D3AEF-7CE4-6782-8A1D-F0E316ADFCAE}"/>
                </a:ext>
              </a:extLst>
            </p:cNvPr>
            <p:cNvSpPr/>
            <p:nvPr/>
          </p:nvSpPr>
          <p:spPr>
            <a:xfrm>
              <a:off x="4373345" y="5913225"/>
              <a:ext cx="1692000" cy="39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18B5536-AD67-951F-08D9-7575533E8ED9}"/>
                </a:ext>
              </a:extLst>
            </p:cNvPr>
            <p:cNvSpPr txBox="1"/>
            <p:nvPr/>
          </p:nvSpPr>
          <p:spPr>
            <a:xfrm>
              <a:off x="832493" y="592655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FFFF"/>
                  </a:solidFill>
                </a:rPr>
                <a:t>25</a:t>
              </a:r>
              <a:endParaRPr kumimoji="1"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900D299B-4C68-2B08-5BAD-B1464FDB4957}"/>
                </a:ext>
              </a:extLst>
            </p:cNvPr>
            <p:cNvSpPr txBox="1"/>
            <p:nvPr/>
          </p:nvSpPr>
          <p:spPr>
            <a:xfrm>
              <a:off x="1801217" y="5957337"/>
              <a:ext cx="723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試験？</a:t>
              </a:r>
              <a:endParaRPr kumimoji="1" lang="ja-JP" altLang="en-US" sz="140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0664BF5E-95CE-23D8-3713-595A5AD5A6E5}"/>
                </a:ext>
              </a:extLst>
            </p:cNvPr>
            <p:cNvSpPr txBox="1"/>
            <p:nvPr/>
          </p:nvSpPr>
          <p:spPr>
            <a:xfrm>
              <a:off x="4361936" y="592655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FFFF"/>
                  </a:solidFill>
                </a:rPr>
                <a:t>27</a:t>
              </a:r>
              <a:endParaRPr kumimoji="1"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8ADEFABC-10B5-1361-A9AC-34206202AC47}"/>
                </a:ext>
              </a:extLst>
            </p:cNvPr>
            <p:cNvSpPr txBox="1"/>
            <p:nvPr/>
          </p:nvSpPr>
          <p:spPr>
            <a:xfrm>
              <a:off x="5330660" y="5957337"/>
              <a:ext cx="723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試験？</a:t>
              </a:r>
              <a:endParaRPr kumimoji="1" lang="ja-JP" altLang="en-US" sz="140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E296F2D-F95F-A282-54E7-0247F8AEAE07}"/>
              </a:ext>
            </a:extLst>
          </p:cNvPr>
          <p:cNvSpPr/>
          <p:nvPr/>
        </p:nvSpPr>
        <p:spPr>
          <a:xfrm>
            <a:off x="838199" y="2730635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29001-C51D-897C-D6AE-C39F96E9B03B}"/>
              </a:ext>
            </a:extLst>
          </p:cNvPr>
          <p:cNvSpPr/>
          <p:nvPr/>
        </p:nvSpPr>
        <p:spPr>
          <a:xfrm>
            <a:off x="4373345" y="3186185"/>
            <a:ext cx="1692000" cy="396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EE18ED2-9B22-5D6E-E931-79D6E73789AD}"/>
              </a:ext>
            </a:extLst>
          </p:cNvPr>
          <p:cNvSpPr txBox="1"/>
          <p:nvPr/>
        </p:nvSpPr>
        <p:spPr>
          <a:xfrm>
            <a:off x="4335906" y="31976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FFFF"/>
                </a:solidFill>
              </a:rPr>
              <a:t>23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8AF044-B9EC-A609-9125-33B75D7C5433}"/>
              </a:ext>
            </a:extLst>
          </p:cNvPr>
          <p:cNvSpPr txBox="1"/>
          <p:nvPr/>
        </p:nvSpPr>
        <p:spPr>
          <a:xfrm>
            <a:off x="4900670" y="3236006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FFFFFF"/>
                </a:solidFill>
                <a:latin typeface="+mj-ea"/>
                <a:ea typeface="+mj-ea"/>
              </a:rPr>
              <a:t>3〜6</a:t>
            </a:r>
            <a:r>
              <a:rPr kumimoji="1" lang="ja-JP" altLang="en-US" sz="1400">
                <a:solidFill>
                  <a:srgbClr val="FFFFFF"/>
                </a:solidFill>
                <a:latin typeface="+mj-ea"/>
                <a:ea typeface="+mj-ea"/>
              </a:rPr>
              <a:t>時限目</a:t>
            </a:r>
          </a:p>
        </p:txBody>
      </p:sp>
      <p:pic>
        <p:nvPicPr>
          <p:cNvPr id="19" name="グラフィックス 18">
            <a:extLst>
              <a:ext uri="{FF2B5EF4-FFF2-40B4-BE49-F238E27FC236}">
                <a16:creationId xmlns:a16="http://schemas.microsoft.com/office/drawing/2014/main" id="{231DA0DB-07E5-EA68-5598-52800CB4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5650" y="3682472"/>
            <a:ext cx="288000" cy="2880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02B0002-8963-6976-560A-908DBB6022AD}"/>
              </a:ext>
            </a:extLst>
          </p:cNvPr>
          <p:cNvSpPr/>
          <p:nvPr/>
        </p:nvSpPr>
        <p:spPr>
          <a:xfrm>
            <a:off x="4367639" y="3652387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801B7255-A0F7-10EB-D206-27D461D0D043}"/>
              </a:ext>
            </a:extLst>
          </p:cNvPr>
          <p:cNvGrpSpPr/>
          <p:nvPr/>
        </p:nvGrpSpPr>
        <p:grpSpPr>
          <a:xfrm>
            <a:off x="4341326" y="3636247"/>
            <a:ext cx="1729439" cy="396000"/>
            <a:chOff x="4341326" y="3651213"/>
            <a:chExt cx="1729439" cy="396000"/>
          </a:xfrm>
        </p:grpSpPr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FC5F266-3863-365A-BE64-C89818CFF018}"/>
                </a:ext>
              </a:extLst>
            </p:cNvPr>
            <p:cNvSpPr/>
            <p:nvPr/>
          </p:nvSpPr>
          <p:spPr>
            <a:xfrm>
              <a:off x="4378765" y="3651213"/>
              <a:ext cx="1692000" cy="396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C660AE27-D742-96F3-2233-5ADBDF3BF906}"/>
                </a:ext>
              </a:extLst>
            </p:cNvPr>
            <p:cNvSpPr txBox="1"/>
            <p:nvPr/>
          </p:nvSpPr>
          <p:spPr>
            <a:xfrm>
              <a:off x="4341326" y="366271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FFFF"/>
                  </a:solidFill>
                </a:rPr>
                <a:t>30</a:t>
              </a:r>
              <a:endParaRPr kumimoji="1"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6D6F3DA-EB8B-935A-5861-756DD002F278}"/>
                </a:ext>
              </a:extLst>
            </p:cNvPr>
            <p:cNvSpPr txBox="1"/>
            <p:nvPr/>
          </p:nvSpPr>
          <p:spPr>
            <a:xfrm>
              <a:off x="4962195" y="3701034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FFFFFF"/>
                  </a:solidFill>
                  <a:latin typeface="+mj-ea"/>
                  <a:ea typeface="+mj-ea"/>
                </a:rPr>
                <a:t>3, 4</a:t>
              </a:r>
              <a:r>
                <a:rPr kumimoji="1" lang="ja-JP" altLang="en-US" sz="1400">
                  <a:solidFill>
                    <a:srgbClr val="FFFFFF"/>
                  </a:solidFill>
                  <a:latin typeface="+mj-ea"/>
                  <a:ea typeface="+mj-ea"/>
                </a:rPr>
                <a:t>時限目</a:t>
              </a:r>
            </a:p>
          </p:txBody>
        </p:sp>
        <p:pic>
          <p:nvPicPr>
            <p:cNvPr id="69" name="グラフィックス 68">
              <a:extLst>
                <a:ext uri="{FF2B5EF4-FFF2-40B4-BE49-F238E27FC236}">
                  <a16:creationId xmlns:a16="http://schemas.microsoft.com/office/drawing/2014/main" id="{DD2411F0-F12A-804B-705E-B9EC30E0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2696" y="3689770"/>
              <a:ext cx="288000" cy="288000"/>
            </a:xfrm>
            <a:prstGeom prst="rect">
              <a:avLst/>
            </a:prstGeom>
          </p:spPr>
        </p:pic>
      </p:grp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1DCC94B1-C0D8-AC1E-3F23-19ED7A0CCB7A}"/>
              </a:ext>
            </a:extLst>
          </p:cNvPr>
          <p:cNvSpPr/>
          <p:nvPr/>
        </p:nvSpPr>
        <p:spPr>
          <a:xfrm>
            <a:off x="6130000" y="3628472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A0E5A975-C35D-8BF4-FB60-CA95AFEC1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307" y="4606061"/>
            <a:ext cx="288000" cy="288000"/>
          </a:xfrm>
          <a:prstGeom prst="rect">
            <a:avLst/>
          </a:prstGeom>
        </p:spPr>
      </p:pic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BFC7F613-0FB0-D5FA-3B4A-0941BBD03E30}"/>
              </a:ext>
            </a:extLst>
          </p:cNvPr>
          <p:cNvSpPr txBox="1"/>
          <p:nvPr/>
        </p:nvSpPr>
        <p:spPr>
          <a:xfrm>
            <a:off x="1685897" y="459617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400">
                <a:solidFill>
                  <a:srgbClr val="181717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振替休日</a:t>
            </a: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F4E1614F-D95A-937B-90E4-0C2E3E3B00B5}"/>
              </a:ext>
            </a:extLst>
          </p:cNvPr>
          <p:cNvSpPr txBox="1"/>
          <p:nvPr/>
        </p:nvSpPr>
        <p:spPr>
          <a:xfrm>
            <a:off x="4367638" y="54603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181717"/>
                </a:solidFill>
              </a:rPr>
              <a:t>20</a:t>
            </a:r>
            <a:endParaRPr kumimoji="1" lang="ja-JP" altLang="en-US">
              <a:solidFill>
                <a:srgbClr val="181717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16A9814-D0E7-FCBA-AF3A-2E9514F01A08}"/>
              </a:ext>
            </a:extLst>
          </p:cNvPr>
          <p:cNvSpPr/>
          <p:nvPr/>
        </p:nvSpPr>
        <p:spPr>
          <a:xfrm>
            <a:off x="7897079" y="2730635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2512E24-D0E1-2054-62BD-CD80FDA49DE5}"/>
              </a:ext>
            </a:extLst>
          </p:cNvPr>
          <p:cNvSpPr/>
          <p:nvPr/>
        </p:nvSpPr>
        <p:spPr>
          <a:xfrm>
            <a:off x="6132359" y="2730635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2101046-E209-0824-B6DB-AE4C4915E4D2}"/>
              </a:ext>
            </a:extLst>
          </p:cNvPr>
          <p:cNvSpPr/>
          <p:nvPr/>
        </p:nvSpPr>
        <p:spPr>
          <a:xfrm>
            <a:off x="2602919" y="2730635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4BCD5F1-D5CD-D03A-E292-70AF0286EE22}"/>
              </a:ext>
            </a:extLst>
          </p:cNvPr>
          <p:cNvSpPr/>
          <p:nvPr/>
        </p:nvSpPr>
        <p:spPr>
          <a:xfrm>
            <a:off x="4367639" y="2730635"/>
            <a:ext cx="1692000" cy="39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2C1F1B2-4301-620F-CD17-C5C6B29985C2}"/>
              </a:ext>
            </a:extLst>
          </p:cNvPr>
          <p:cNvGrpSpPr/>
          <p:nvPr/>
        </p:nvGrpSpPr>
        <p:grpSpPr>
          <a:xfrm>
            <a:off x="2589533" y="2730635"/>
            <a:ext cx="1705386" cy="396000"/>
            <a:chOff x="838199" y="2730635"/>
            <a:chExt cx="1705386" cy="396000"/>
          </a:xfrm>
        </p:grpSpPr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179F0611-92B5-3A8D-2E75-76BCCB3E5020}"/>
                </a:ext>
              </a:extLst>
            </p:cNvPr>
            <p:cNvSpPr/>
            <p:nvPr/>
          </p:nvSpPr>
          <p:spPr>
            <a:xfrm>
              <a:off x="838199" y="2730635"/>
              <a:ext cx="1692000" cy="396000"/>
            </a:xfrm>
            <a:prstGeom prst="rect">
              <a:avLst/>
            </a:prstGeom>
            <a:solidFill>
              <a:srgbClr val="2F7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CBC2BD05-122D-770E-6844-E8EE0731B142}"/>
                </a:ext>
              </a:extLst>
            </p:cNvPr>
            <p:cNvSpPr txBox="1"/>
            <p:nvPr/>
          </p:nvSpPr>
          <p:spPr>
            <a:xfrm>
              <a:off x="838199" y="2736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FFFF"/>
                  </a:solidFill>
                </a:rPr>
                <a:t>15</a:t>
              </a:r>
              <a:endParaRPr kumimoji="1"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FE1E9DA0-6499-8291-D0BE-C307FC907796}"/>
                </a:ext>
              </a:extLst>
            </p:cNvPr>
            <p:cNvSpPr txBox="1"/>
            <p:nvPr/>
          </p:nvSpPr>
          <p:spPr>
            <a:xfrm>
              <a:off x="1472458" y="2767710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5</a:t>
              </a:r>
              <a:r>
                <a:rPr kumimoji="1" lang="en-US" altLang="ja-JP" sz="1400" dirty="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, </a:t>
              </a:r>
              <a:r>
                <a:rPr lang="en-US" altLang="ja-JP" sz="1400" dirty="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6</a:t>
              </a:r>
              <a:r>
                <a:rPr kumimoji="1" lang="ja-JP" altLang="en-US" sz="1400">
                  <a:solidFill>
                    <a:srgbClr val="FFFFFF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時限目</a:t>
              </a:r>
            </a:p>
          </p:txBody>
        </p:sp>
      </p:grp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58446C3-AB15-ECDA-D68A-2B07791577A4}"/>
              </a:ext>
            </a:extLst>
          </p:cNvPr>
          <p:cNvSpPr/>
          <p:nvPr/>
        </p:nvSpPr>
        <p:spPr>
          <a:xfrm>
            <a:off x="9661800" y="2730635"/>
            <a:ext cx="1692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3D51148B-B3AF-1545-DC7C-145A1C628D8B}"/>
              </a:ext>
            </a:extLst>
          </p:cNvPr>
          <p:cNvSpPr txBox="1"/>
          <p:nvPr/>
        </p:nvSpPr>
        <p:spPr>
          <a:xfrm>
            <a:off x="4335906" y="27369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FFFF"/>
                </a:solidFill>
              </a:rPr>
              <a:t>16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99970A37-29A3-236A-37DA-E33B0FA1CB20}"/>
              </a:ext>
            </a:extLst>
          </p:cNvPr>
          <p:cNvSpPr txBox="1"/>
          <p:nvPr/>
        </p:nvSpPr>
        <p:spPr>
          <a:xfrm>
            <a:off x="4956776" y="2767710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FFFFFF"/>
                </a:solidFill>
                <a:latin typeface="+mj-ea"/>
                <a:ea typeface="+mj-ea"/>
              </a:rPr>
              <a:t>3, 4</a:t>
            </a:r>
            <a:r>
              <a:rPr kumimoji="1" lang="ja-JP" altLang="en-US" sz="1400">
                <a:solidFill>
                  <a:srgbClr val="FFFFFF"/>
                </a:solidFill>
                <a:latin typeface="+mj-ea"/>
                <a:ea typeface="+mj-ea"/>
              </a:rPr>
              <a:t>時限目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2D418D-938E-8EB6-67EB-11468AA36A78}"/>
              </a:ext>
            </a:extLst>
          </p:cNvPr>
          <p:cNvSpPr txBox="1"/>
          <p:nvPr/>
        </p:nvSpPr>
        <p:spPr>
          <a:xfrm>
            <a:off x="5010949" y="459617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5, 6</a:t>
            </a:r>
            <a:r>
              <a:rPr kumimoji="1" lang="ja-JP" altLang="en-US" sz="140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時限目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FEE81DA-77B2-BFFF-DBBC-C0D0D4AE5688}"/>
              </a:ext>
            </a:extLst>
          </p:cNvPr>
          <p:cNvSpPr txBox="1"/>
          <p:nvPr/>
        </p:nvSpPr>
        <p:spPr>
          <a:xfrm>
            <a:off x="1444228" y="5505808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5, 6</a:t>
            </a:r>
            <a:r>
              <a:rPr kumimoji="1" lang="ja-JP" altLang="en-US" sz="140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時限目</a:t>
            </a: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7079D2BE-B5E5-8A56-0CA4-64A6919E507C}"/>
              </a:ext>
            </a:extLst>
          </p:cNvPr>
          <p:cNvSpPr/>
          <p:nvPr/>
        </p:nvSpPr>
        <p:spPr>
          <a:xfrm>
            <a:off x="748145" y="1778413"/>
            <a:ext cx="10775373" cy="136593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A75E14D2-C524-7107-8193-0689E3A96EBA}"/>
              </a:ext>
            </a:extLst>
          </p:cNvPr>
          <p:cNvGrpSpPr/>
          <p:nvPr/>
        </p:nvGrpSpPr>
        <p:grpSpPr>
          <a:xfrm>
            <a:off x="3283520" y="1930488"/>
            <a:ext cx="914400" cy="791359"/>
            <a:chOff x="3283520" y="1930488"/>
            <a:chExt cx="914400" cy="791359"/>
          </a:xfrm>
        </p:grpSpPr>
        <p:sp>
          <p:nvSpPr>
            <p:cNvPr id="137" name="角丸四角形 136">
              <a:extLst>
                <a:ext uri="{FF2B5EF4-FFF2-40B4-BE49-F238E27FC236}">
                  <a16:creationId xmlns:a16="http://schemas.microsoft.com/office/drawing/2014/main" id="{E149215D-D9A7-CBB2-C7A6-5E4626FC0A8B}"/>
                </a:ext>
              </a:extLst>
            </p:cNvPr>
            <p:cNvSpPr/>
            <p:nvPr/>
          </p:nvSpPr>
          <p:spPr>
            <a:xfrm>
              <a:off x="3283520" y="1930488"/>
              <a:ext cx="914400" cy="5838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8A8464BE-FED2-A281-0A80-02B99612FB24}"/>
                </a:ext>
              </a:extLst>
            </p:cNvPr>
            <p:cNvSpPr txBox="1"/>
            <p:nvPr/>
          </p:nvSpPr>
          <p:spPr>
            <a:xfrm>
              <a:off x="3340610" y="199157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/>
                <a:t>曜日振替</a:t>
              </a:r>
              <a:endParaRPr kumimoji="1" lang="en-US" altLang="ja-JP" sz="1200" dirty="0"/>
            </a:p>
            <a:p>
              <a:r>
                <a:rPr lang="ja-JP" altLang="en-US" sz="1200"/>
                <a:t>月曜扱い</a:t>
              </a:r>
              <a:endParaRPr kumimoji="1" lang="ja-JP" altLang="en-US" sz="1200"/>
            </a:p>
          </p:txBody>
        </p:sp>
        <p:sp>
          <p:nvSpPr>
            <p:cNvPr id="139" name="三角形 138">
              <a:extLst>
                <a:ext uri="{FF2B5EF4-FFF2-40B4-BE49-F238E27FC236}">
                  <a16:creationId xmlns:a16="http://schemas.microsoft.com/office/drawing/2014/main" id="{F3AFCA94-E1E3-231F-9C97-0D9E858AABAD}"/>
                </a:ext>
              </a:extLst>
            </p:cNvPr>
            <p:cNvSpPr/>
            <p:nvPr/>
          </p:nvSpPr>
          <p:spPr>
            <a:xfrm rot="10800000">
              <a:off x="3604731" y="2487386"/>
              <a:ext cx="271975" cy="23446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EC2E01C8-6EE0-ECF0-14FC-567F65614FF9}"/>
              </a:ext>
            </a:extLst>
          </p:cNvPr>
          <p:cNvGrpSpPr/>
          <p:nvPr/>
        </p:nvGrpSpPr>
        <p:grpSpPr>
          <a:xfrm>
            <a:off x="6063923" y="3087206"/>
            <a:ext cx="1124654" cy="583841"/>
            <a:chOff x="3000225" y="1927603"/>
            <a:chExt cx="1124654" cy="583841"/>
          </a:xfrm>
        </p:grpSpPr>
        <p:sp>
          <p:nvSpPr>
            <p:cNvPr id="82" name="角丸四角形 81">
              <a:extLst>
                <a:ext uri="{FF2B5EF4-FFF2-40B4-BE49-F238E27FC236}">
                  <a16:creationId xmlns:a16="http://schemas.microsoft.com/office/drawing/2014/main" id="{B760F5F4-E35D-EE6C-88CC-BF9E683C0C99}"/>
                </a:ext>
              </a:extLst>
            </p:cNvPr>
            <p:cNvSpPr/>
            <p:nvPr/>
          </p:nvSpPr>
          <p:spPr>
            <a:xfrm>
              <a:off x="3210479" y="1927603"/>
              <a:ext cx="914400" cy="5838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EEBEC15-471B-2F6C-1ECD-0BC737707009}"/>
                </a:ext>
              </a:extLst>
            </p:cNvPr>
            <p:cNvSpPr txBox="1"/>
            <p:nvPr/>
          </p:nvSpPr>
          <p:spPr>
            <a:xfrm>
              <a:off x="3267569" y="198869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/>
                <a:t>曜日振替</a:t>
              </a:r>
              <a:endParaRPr kumimoji="1" lang="en-US" altLang="ja-JP" sz="1200" dirty="0"/>
            </a:p>
            <a:p>
              <a:r>
                <a:rPr lang="ja-JP" altLang="en-US" sz="1200"/>
                <a:t>月曜扱い</a:t>
              </a:r>
              <a:endParaRPr kumimoji="1" lang="ja-JP" altLang="en-US" sz="1200"/>
            </a:p>
          </p:txBody>
        </p:sp>
        <p:sp>
          <p:nvSpPr>
            <p:cNvPr id="84" name="三角形 83">
              <a:extLst>
                <a:ext uri="{FF2B5EF4-FFF2-40B4-BE49-F238E27FC236}">
                  <a16:creationId xmlns:a16="http://schemas.microsoft.com/office/drawing/2014/main" id="{EDB9A2C3-75CA-8FE8-9EA4-FD324059BE54}"/>
                </a:ext>
              </a:extLst>
            </p:cNvPr>
            <p:cNvSpPr/>
            <p:nvPr/>
          </p:nvSpPr>
          <p:spPr>
            <a:xfrm rot="16200000">
              <a:off x="2981468" y="2113060"/>
              <a:ext cx="271975" cy="23446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角丸四角形 86">
            <a:extLst>
              <a:ext uri="{FF2B5EF4-FFF2-40B4-BE49-F238E27FC236}">
                <a16:creationId xmlns:a16="http://schemas.microsoft.com/office/drawing/2014/main" id="{54B606B3-B8D9-361C-C012-5DE08C9BBA86}"/>
              </a:ext>
            </a:extLst>
          </p:cNvPr>
          <p:cNvSpPr/>
          <p:nvPr/>
        </p:nvSpPr>
        <p:spPr>
          <a:xfrm>
            <a:off x="781533" y="3137374"/>
            <a:ext cx="1790776" cy="4965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68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オブジェクト</a:t>
            </a:r>
            <a:r>
              <a:rPr lang="ja-JP" altLang="en-US"/>
              <a:t>に振舞い</a:t>
            </a:r>
            <a:r>
              <a:rPr lang="ja-JP" altLang="en-US" dirty="0"/>
              <a:t>を</a:t>
            </a:r>
            <a:br>
              <a:rPr lang="en-US" altLang="ja-JP" dirty="0"/>
            </a:br>
            <a:r>
              <a:rPr lang="ja-JP" altLang="en-US"/>
              <a:t>割り当てる．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ユースケース図を振り返る．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ユーザ，業者の開発の対象外である．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/>
              <a:t>「門田さん</a:t>
            </a:r>
            <a:r>
              <a:rPr lang="en-US" altLang="ja-JP" dirty="0"/>
              <a:t>.</a:t>
            </a:r>
            <a:r>
              <a:rPr lang="ja-JP" altLang="en-US"/>
              <a:t>投入する</a:t>
            </a:r>
            <a:r>
              <a:rPr lang="en-US" altLang="ja-JP" dirty="0"/>
              <a:t>(</a:t>
            </a:r>
            <a:r>
              <a:rPr lang="ja-JP" altLang="en-US"/>
              <a:t>お金</a:t>
            </a:r>
            <a:r>
              <a:rPr lang="en-US" altLang="ja-JP" dirty="0"/>
              <a:t>)</a:t>
            </a:r>
            <a:r>
              <a:rPr kumimoji="1" lang="ja-JP" altLang="en-US"/>
              <a:t>」という</a:t>
            </a:r>
            <a:br>
              <a:rPr kumimoji="1" lang="en-US" altLang="ja-JP" dirty="0"/>
            </a:br>
            <a:r>
              <a:rPr kumimoji="1" lang="ja-JP" altLang="en-US"/>
              <a:t>呼び出し</a:t>
            </a:r>
            <a:r>
              <a:rPr kumimoji="1" lang="ja-JP" altLang="en-US" dirty="0"/>
              <a:t>で</a:t>
            </a:r>
            <a:r>
              <a:rPr kumimoji="1" lang="en-US" altLang="ja-JP" dirty="0"/>
              <a:t>OK</a:t>
            </a:r>
            <a:r>
              <a:rPr kumimoji="1" lang="ja-JP" altLang="en-US"/>
              <a:t>か？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門田さん（ユーザ）はサブジェクトの外側．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「自動</a:t>
            </a:r>
            <a:r>
              <a:rPr kumimoji="1" lang="ja-JP" altLang="en-US" dirty="0"/>
              <a:t>販売機</a:t>
            </a:r>
            <a:r>
              <a:rPr kumimoji="1" lang="en-US" altLang="ja-JP" dirty="0"/>
              <a:t>.</a:t>
            </a:r>
            <a:r>
              <a:rPr kumimoji="1" lang="ja-JP" altLang="en-US" dirty="0"/>
              <a:t>販売する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商品</a:t>
            </a:r>
            <a:r>
              <a:rPr kumimoji="1" lang="en-US" altLang="ja-JP" dirty="0"/>
              <a:t>, </a:t>
            </a:r>
            <a:r>
              <a:rPr kumimoji="1" lang="ja-JP" altLang="en-US" dirty="0"/>
              <a:t>受け入れ金額</a:t>
            </a:r>
            <a:r>
              <a:rPr kumimoji="1" lang="en-US" altLang="ja-JP" dirty="0"/>
              <a:t>): </a:t>
            </a:r>
            <a:r>
              <a:rPr lang="ja-JP" altLang="en-US" dirty="0"/>
              <a:t>商品</a:t>
            </a:r>
            <a:r>
              <a:rPr lang="en-US" altLang="ja-JP" dirty="0"/>
              <a:t>, </a:t>
            </a:r>
            <a:r>
              <a:rPr kumimoji="1" lang="ja-JP" altLang="en-US"/>
              <a:t>お釣り」の呼び出しの方が自然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machine.sells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(goods, payment):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GoodsAndChange</a:t>
            </a:r>
            <a:endParaRPr kumimoji="1"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ja-JP" altLang="en-US"/>
              <a:t>アトミック性にも注意する．</a:t>
            </a:r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13CC0A-C321-FC48-852D-E93FAACF0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1027906"/>
            <a:ext cx="3924300" cy="2730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8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アトミック性（不可分操作）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次の条件を満たす複数</a:t>
            </a:r>
            <a:r>
              <a:rPr kumimoji="1" lang="ja-JP" altLang="en-US" dirty="0"/>
              <a:t>の操作を組み合わせた一つの操作．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全操作</a:t>
            </a:r>
            <a:r>
              <a:rPr kumimoji="1" lang="ja-JP" altLang="en-US" dirty="0"/>
              <a:t>の完了まで他のプロセスは状態を観測できない．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一部の操作が失敗すると組み合わせ全体が失敗し，組み合わせの最初の操作を行う前の状態に戻る．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 dirty="0"/>
              <a:t>例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en-US" altLang="ja-JP" dirty="0"/>
              <a:t>x86</a:t>
            </a:r>
            <a:r>
              <a:rPr lang="ja-JP" altLang="en-US" dirty="0"/>
              <a:t>アーキテクチャでのインクリメント，デクリメント．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en-US" altLang="ja-JP" dirty="0"/>
              <a:t>Subversion, </a:t>
            </a:r>
            <a:r>
              <a:rPr kumimoji="1" lang="en-US" altLang="ja-JP" dirty="0" err="1"/>
              <a:t>Git</a:t>
            </a:r>
            <a:r>
              <a:rPr kumimoji="1" lang="ja-JP" altLang="en-US" dirty="0"/>
              <a:t>などでのコミット</a:t>
            </a:r>
            <a:r>
              <a:rPr kumimoji="1" lang="ja-JP" altLang="en-US"/>
              <a:t>操作．</a:t>
            </a:r>
            <a:endParaRPr kumimoji="1"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アトミック性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3387739" y="5472361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お釣りを残す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387739" y="146304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投入する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3387739" y="213126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選択する</a:t>
            </a:r>
          </a:p>
        </p:txBody>
      </p:sp>
      <p:sp>
        <p:nvSpPr>
          <p:cNvPr id="10" name="角丸四角形 9"/>
          <p:cNvSpPr/>
          <p:nvPr/>
        </p:nvSpPr>
        <p:spPr>
          <a:xfrm>
            <a:off x="3387739" y="279948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お釣りを受け取る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3387739" y="346770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ストックを調べる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3387739" y="413592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供給する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3387739" y="480414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回収する</a:t>
            </a:r>
          </a:p>
        </p:txBody>
      </p:sp>
      <p:grpSp>
        <p:nvGrpSpPr>
          <p:cNvPr id="15" name="図形グループ 14"/>
          <p:cNvGrpSpPr/>
          <p:nvPr/>
        </p:nvGrpSpPr>
        <p:grpSpPr>
          <a:xfrm>
            <a:off x="8972162" y="3338968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業者：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玉田さん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8" name="図形グループ 17"/>
          <p:cNvGrpSpPr/>
          <p:nvPr/>
        </p:nvGrpSpPr>
        <p:grpSpPr>
          <a:xfrm>
            <a:off x="8959100" y="2086044"/>
            <a:ext cx="2173062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9" name="正方形/長方形 18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自動販売機：</a:t>
              </a: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1" name="図形グループ 20"/>
          <p:cNvGrpSpPr/>
          <p:nvPr/>
        </p:nvGrpSpPr>
        <p:grpSpPr>
          <a:xfrm>
            <a:off x="8959100" y="2707512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2" name="正方形/長方形 21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商品：</a:t>
              </a: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コカコーラ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4" name="図形グループ 23"/>
          <p:cNvGrpSpPr/>
          <p:nvPr/>
        </p:nvGrpSpPr>
        <p:grpSpPr>
          <a:xfrm>
            <a:off x="8959100" y="4625467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5" name="正方形/長方形 2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ストック：</a:t>
              </a: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数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=30</a:t>
              </a: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8959100" y="3970424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8" name="正方形/長方形 27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閾値：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</a:t>
              </a:r>
            </a:p>
          </p:txBody>
        </p:sp>
      </p:grpSp>
      <p:grpSp>
        <p:nvGrpSpPr>
          <p:cNvPr id="30" name="図形グループ 29"/>
          <p:cNvGrpSpPr/>
          <p:nvPr/>
        </p:nvGrpSpPr>
        <p:grpSpPr>
          <a:xfrm>
            <a:off x="8959100" y="1463040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ユーザ：</a:t>
              </a: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門田さん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3" name="図形グループ 32"/>
          <p:cNvGrpSpPr/>
          <p:nvPr/>
        </p:nvGrpSpPr>
        <p:grpSpPr>
          <a:xfrm>
            <a:off x="8959100" y="5280881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4" name="正方形/長方形 33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必要金額：</a:t>
              </a: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=150</a:t>
              </a:r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8972162" y="5945199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7" name="正方形/長方形 36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お釣り：</a:t>
              </a: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cxnSp>
        <p:nvCxnSpPr>
          <p:cNvPr id="40" name="直線コネクタ 39"/>
          <p:cNvCxnSpPr>
            <a:cxnSpLocks/>
            <a:stCxn id="8" idx="3"/>
            <a:endCxn id="31" idx="1"/>
          </p:cNvCxnSpPr>
          <p:nvPr/>
        </p:nvCxnSpPr>
        <p:spPr>
          <a:xfrm flipV="1">
            <a:off x="5547739" y="1609099"/>
            <a:ext cx="3411361" cy="123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cxnSpLocks/>
            <a:stCxn id="9" idx="3"/>
            <a:endCxn id="31" idx="1"/>
          </p:cNvCxnSpPr>
          <p:nvPr/>
        </p:nvCxnSpPr>
        <p:spPr>
          <a:xfrm flipV="1">
            <a:off x="5547739" y="1609099"/>
            <a:ext cx="3411361" cy="792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cxnSpLocks/>
            <a:stCxn id="10" idx="3"/>
            <a:endCxn id="31" idx="1"/>
          </p:cNvCxnSpPr>
          <p:nvPr/>
        </p:nvCxnSpPr>
        <p:spPr>
          <a:xfrm flipV="1">
            <a:off x="5547739" y="1609099"/>
            <a:ext cx="3411361" cy="1460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cxnSpLocks/>
            <a:stCxn id="11" idx="3"/>
            <a:endCxn id="16" idx="1"/>
          </p:cNvCxnSpPr>
          <p:nvPr/>
        </p:nvCxnSpPr>
        <p:spPr>
          <a:xfrm flipV="1">
            <a:off x="5547739" y="3485027"/>
            <a:ext cx="3424423" cy="252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cxnSpLocks/>
            <a:stCxn id="12" idx="3"/>
            <a:endCxn id="16" idx="1"/>
          </p:cNvCxnSpPr>
          <p:nvPr/>
        </p:nvCxnSpPr>
        <p:spPr>
          <a:xfrm flipV="1">
            <a:off x="5547739" y="3485027"/>
            <a:ext cx="3424423" cy="920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cxnSpLocks/>
            <a:stCxn id="13" idx="3"/>
            <a:endCxn id="16" idx="1"/>
          </p:cNvCxnSpPr>
          <p:nvPr/>
        </p:nvCxnSpPr>
        <p:spPr>
          <a:xfrm flipV="1">
            <a:off x="5547739" y="3485027"/>
            <a:ext cx="3424423" cy="158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cxnSpLocks/>
            <a:stCxn id="14" idx="3"/>
            <a:endCxn id="16" idx="1"/>
          </p:cNvCxnSpPr>
          <p:nvPr/>
        </p:nvCxnSpPr>
        <p:spPr>
          <a:xfrm flipV="1">
            <a:off x="5547739" y="3485027"/>
            <a:ext cx="3424423" cy="2257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図形グループ 43"/>
          <p:cNvGrpSpPr/>
          <p:nvPr/>
        </p:nvGrpSpPr>
        <p:grpSpPr>
          <a:xfrm>
            <a:off x="6527908" y="5945199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売り上げ：</a:t>
              </a: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万円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48" name="図形グループ 47"/>
          <p:cNvGrpSpPr/>
          <p:nvPr/>
        </p:nvGrpSpPr>
        <p:grpSpPr>
          <a:xfrm>
            <a:off x="6527908" y="5281293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50" name="正方形/長方形 49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投入金額：</a:t>
              </a: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=200</a:t>
              </a:r>
            </a:p>
          </p:txBody>
        </p:sp>
      </p:grp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C090407B-FB20-E141-91E3-6AEC5E3781F0}"/>
              </a:ext>
            </a:extLst>
          </p:cNvPr>
          <p:cNvSpPr/>
          <p:nvPr/>
        </p:nvSpPr>
        <p:spPr>
          <a:xfrm>
            <a:off x="3044112" y="1475718"/>
            <a:ext cx="251792" cy="1863250"/>
          </a:xfrm>
          <a:prstGeom prst="leftBrace">
            <a:avLst>
              <a:gd name="adj1" fmla="val 115452"/>
              <a:gd name="adj2" fmla="val 50000"/>
            </a:avLst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E99E54D-0E8C-7941-A4A6-5DA27217DAAA}"/>
              </a:ext>
            </a:extLst>
          </p:cNvPr>
          <p:cNvSpPr txBox="1"/>
          <p:nvPr/>
        </p:nvSpPr>
        <p:spPr>
          <a:xfrm>
            <a:off x="112024" y="1939595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どれか一つでも失敗すると，全て失敗して欲しい．</a:t>
            </a:r>
            <a:endParaRPr kumimoji="1" lang="en-US" altLang="ja-JP" dirty="0"/>
          </a:p>
          <a:p>
            <a:r>
              <a:rPr lang="ja-JP" altLang="en-US"/>
              <a:t>アトミック性あり．</a:t>
            </a:r>
            <a:endParaRPr kumimoji="1" lang="ja-JP" altLang="en-US"/>
          </a:p>
        </p:txBody>
      </p:sp>
      <p:sp>
        <p:nvSpPr>
          <p:cNvPr id="53" name="左中かっこ 52">
            <a:extLst>
              <a:ext uri="{FF2B5EF4-FFF2-40B4-BE49-F238E27FC236}">
                <a16:creationId xmlns:a16="http://schemas.microsoft.com/office/drawing/2014/main" id="{4A0AE9B9-6844-A141-B490-61079C1A522F}"/>
              </a:ext>
            </a:extLst>
          </p:cNvPr>
          <p:cNvSpPr/>
          <p:nvPr/>
        </p:nvSpPr>
        <p:spPr>
          <a:xfrm>
            <a:off x="2935904" y="4830504"/>
            <a:ext cx="360000" cy="1208221"/>
          </a:xfrm>
          <a:prstGeom prst="leftBrace">
            <a:avLst>
              <a:gd name="adj1" fmla="val 50287"/>
              <a:gd name="adj2" fmla="val 50000"/>
            </a:avLst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1C0019C-4FDB-484E-A224-59F682502B4C}"/>
              </a:ext>
            </a:extLst>
          </p:cNvPr>
          <p:cNvSpPr txBox="1"/>
          <p:nvPr/>
        </p:nvSpPr>
        <p:spPr>
          <a:xfrm>
            <a:off x="184791" y="5249948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同様にアトミック性あり．</a:t>
            </a:r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80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53" grpId="0" animBg="1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最終的な振る舞いを決定する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3387739" y="146304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FF"/>
                </a:solidFill>
              </a:rPr>
              <a:t>販売する</a:t>
            </a:r>
            <a:endParaRPr lang="ja-JP" altLang="en-US" dirty="0">
              <a:solidFill>
                <a:srgbClr val="FFFFFF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387739" y="346770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ストックを調べる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3387739" y="413592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FF"/>
                </a:solidFill>
              </a:rPr>
              <a:t>補充する</a:t>
            </a:r>
            <a:endParaRPr lang="ja-JP" altLang="en-US" dirty="0">
              <a:solidFill>
                <a:srgbClr val="FFFFFF"/>
              </a:solidFill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3387739" y="4804140"/>
            <a:ext cx="2160000" cy="54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FF"/>
                </a:solidFill>
              </a:rPr>
              <a:t>売り上げを</a:t>
            </a:r>
            <a:br>
              <a:rPr lang="en-US" altLang="ja-JP" dirty="0">
                <a:solidFill>
                  <a:srgbClr val="FFFFFF"/>
                </a:solidFill>
              </a:rPr>
            </a:br>
            <a:r>
              <a:rPr lang="ja-JP" altLang="en-US">
                <a:solidFill>
                  <a:srgbClr val="FFFFFF"/>
                </a:solidFill>
              </a:rPr>
              <a:t>回収する</a:t>
            </a:r>
            <a:endParaRPr lang="ja-JP" altLang="en-US" dirty="0">
              <a:solidFill>
                <a:srgbClr val="FFFFFF"/>
              </a:solidFill>
            </a:endParaRPr>
          </a:p>
        </p:txBody>
      </p:sp>
      <p:grpSp>
        <p:nvGrpSpPr>
          <p:cNvPr id="15" name="図形グループ 14"/>
          <p:cNvGrpSpPr/>
          <p:nvPr/>
        </p:nvGrpSpPr>
        <p:grpSpPr>
          <a:xfrm>
            <a:off x="8972162" y="3338968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業者：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玉田さん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8" name="図形グループ 17"/>
          <p:cNvGrpSpPr/>
          <p:nvPr/>
        </p:nvGrpSpPr>
        <p:grpSpPr>
          <a:xfrm>
            <a:off x="8959100" y="2086044"/>
            <a:ext cx="2173062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9" name="正方形/長方形 18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自動販売機：</a:t>
              </a: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1" name="図形グループ 20"/>
          <p:cNvGrpSpPr/>
          <p:nvPr/>
        </p:nvGrpSpPr>
        <p:grpSpPr>
          <a:xfrm>
            <a:off x="8959100" y="2707512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2" name="正方形/長方形 21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商品：</a:t>
              </a: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コカコーラ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4" name="図形グループ 23"/>
          <p:cNvGrpSpPr/>
          <p:nvPr/>
        </p:nvGrpSpPr>
        <p:grpSpPr>
          <a:xfrm>
            <a:off x="8959100" y="4625467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5" name="正方形/長方形 2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ストック：</a:t>
              </a: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数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=30</a:t>
              </a: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8959100" y="3970424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8" name="正方形/長方形 27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閾値：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</a:t>
              </a:r>
            </a:p>
          </p:txBody>
        </p:sp>
      </p:grpSp>
      <p:grpSp>
        <p:nvGrpSpPr>
          <p:cNvPr id="30" name="図形グループ 29"/>
          <p:cNvGrpSpPr/>
          <p:nvPr/>
        </p:nvGrpSpPr>
        <p:grpSpPr>
          <a:xfrm>
            <a:off x="8959100" y="1463040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ユーザ：</a:t>
              </a: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門田さん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3" name="図形グループ 32"/>
          <p:cNvGrpSpPr/>
          <p:nvPr/>
        </p:nvGrpSpPr>
        <p:grpSpPr>
          <a:xfrm>
            <a:off x="8959100" y="5280881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4" name="正方形/長方形 33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必要金額：</a:t>
              </a: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=150</a:t>
              </a:r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8972162" y="5945199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7" name="正方形/長方形 36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お釣り：</a:t>
              </a: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cxnSp>
        <p:nvCxnSpPr>
          <p:cNvPr id="40" name="直線コネクタ 39"/>
          <p:cNvCxnSpPr>
            <a:cxnSpLocks/>
            <a:stCxn id="8" idx="3"/>
            <a:endCxn id="19" idx="1"/>
          </p:cNvCxnSpPr>
          <p:nvPr/>
        </p:nvCxnSpPr>
        <p:spPr>
          <a:xfrm>
            <a:off x="5547739" y="1733040"/>
            <a:ext cx="3411361" cy="499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cxnSpLocks/>
            <a:stCxn id="11" idx="3"/>
            <a:endCxn id="25" idx="1"/>
          </p:cNvCxnSpPr>
          <p:nvPr/>
        </p:nvCxnSpPr>
        <p:spPr>
          <a:xfrm>
            <a:off x="5547739" y="3737700"/>
            <a:ext cx="3411361" cy="1033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cxnSpLocks/>
            <a:stCxn id="12" idx="3"/>
            <a:endCxn id="25" idx="1"/>
          </p:cNvCxnSpPr>
          <p:nvPr/>
        </p:nvCxnSpPr>
        <p:spPr>
          <a:xfrm>
            <a:off x="5547739" y="4405920"/>
            <a:ext cx="3411361" cy="365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cxnSpLocks/>
            <a:stCxn id="13" idx="3"/>
            <a:endCxn id="19" idx="1"/>
          </p:cNvCxnSpPr>
          <p:nvPr/>
        </p:nvCxnSpPr>
        <p:spPr>
          <a:xfrm flipV="1">
            <a:off x="5547739" y="2232103"/>
            <a:ext cx="3411361" cy="2842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図形グループ 43"/>
          <p:cNvGrpSpPr/>
          <p:nvPr/>
        </p:nvGrpSpPr>
        <p:grpSpPr>
          <a:xfrm>
            <a:off x="6527908" y="5945199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売り上げ：</a:t>
              </a: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万円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48" name="図形グループ 47"/>
          <p:cNvGrpSpPr/>
          <p:nvPr/>
        </p:nvGrpSpPr>
        <p:grpSpPr>
          <a:xfrm>
            <a:off x="6527908" y="5281293"/>
            <a:ext cx="2160000" cy="540000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50" name="正方形/長方形 49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投入金額：</a:t>
              </a: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=200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D2EF46C-4615-D444-B009-8690295D513A}"/>
              </a:ext>
            </a:extLst>
          </p:cNvPr>
          <p:cNvGrpSpPr/>
          <p:nvPr/>
        </p:nvGrpSpPr>
        <p:grpSpPr>
          <a:xfrm>
            <a:off x="602059" y="1463040"/>
            <a:ext cx="2160000" cy="1876440"/>
            <a:chOff x="602059" y="1506737"/>
            <a:chExt cx="2160000" cy="1876440"/>
          </a:xfrm>
        </p:grpSpPr>
        <p:sp>
          <p:nvSpPr>
            <p:cNvPr id="61" name="角丸四角形 60">
              <a:extLst>
                <a:ext uri="{FF2B5EF4-FFF2-40B4-BE49-F238E27FC236}">
                  <a16:creationId xmlns:a16="http://schemas.microsoft.com/office/drawing/2014/main" id="{80838FC6-F170-A447-B49D-37A176A09FAE}"/>
                </a:ext>
              </a:extLst>
            </p:cNvPr>
            <p:cNvSpPr/>
            <p:nvPr/>
          </p:nvSpPr>
          <p:spPr>
            <a:xfrm>
              <a:off x="602059" y="1506737"/>
              <a:ext cx="2160000" cy="54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FFFFFF"/>
                  </a:solidFill>
                </a:rPr>
                <a:t>投入する</a:t>
              </a:r>
            </a:p>
          </p:txBody>
        </p:sp>
        <p:sp>
          <p:nvSpPr>
            <p:cNvPr id="62" name="角丸四角形 61">
              <a:extLst>
                <a:ext uri="{FF2B5EF4-FFF2-40B4-BE49-F238E27FC236}">
                  <a16:creationId xmlns:a16="http://schemas.microsoft.com/office/drawing/2014/main" id="{C51AB8D0-C0BC-8D49-8FBB-81742D318733}"/>
                </a:ext>
              </a:extLst>
            </p:cNvPr>
            <p:cNvSpPr/>
            <p:nvPr/>
          </p:nvSpPr>
          <p:spPr>
            <a:xfrm>
              <a:off x="602059" y="2174957"/>
              <a:ext cx="2160000" cy="54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FFFFFF"/>
                  </a:solidFill>
                </a:rPr>
                <a:t>選択する</a:t>
              </a:r>
            </a:p>
          </p:txBody>
        </p:sp>
        <p:sp>
          <p:nvSpPr>
            <p:cNvPr id="63" name="角丸四角形 62">
              <a:extLst>
                <a:ext uri="{FF2B5EF4-FFF2-40B4-BE49-F238E27FC236}">
                  <a16:creationId xmlns:a16="http://schemas.microsoft.com/office/drawing/2014/main" id="{4B4FA200-4E26-7841-A9F8-AE033153FC47}"/>
                </a:ext>
              </a:extLst>
            </p:cNvPr>
            <p:cNvSpPr/>
            <p:nvPr/>
          </p:nvSpPr>
          <p:spPr>
            <a:xfrm>
              <a:off x="602059" y="2843177"/>
              <a:ext cx="2160000" cy="54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FFFFFF"/>
                  </a:solidFill>
                </a:rPr>
                <a:t>お釣りを受け取る</a:t>
              </a:r>
            </a:p>
          </p:txBody>
        </p: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03887756-8200-1442-ADCC-60186B51C57F}"/>
              </a:ext>
            </a:extLst>
          </p:cNvPr>
          <p:cNvGrpSpPr/>
          <p:nvPr/>
        </p:nvGrpSpPr>
        <p:grpSpPr>
          <a:xfrm>
            <a:off x="602059" y="4804140"/>
            <a:ext cx="2160000" cy="1208221"/>
            <a:chOff x="3540139" y="4956540"/>
            <a:chExt cx="2160000" cy="1208221"/>
          </a:xfrm>
        </p:grpSpPr>
        <p:sp>
          <p:nvSpPr>
            <p:cNvPr id="65" name="角丸四角形 64">
              <a:extLst>
                <a:ext uri="{FF2B5EF4-FFF2-40B4-BE49-F238E27FC236}">
                  <a16:creationId xmlns:a16="http://schemas.microsoft.com/office/drawing/2014/main" id="{273612DC-A87D-C047-B445-C7269EA29A3B}"/>
                </a:ext>
              </a:extLst>
            </p:cNvPr>
            <p:cNvSpPr/>
            <p:nvPr/>
          </p:nvSpPr>
          <p:spPr>
            <a:xfrm>
              <a:off x="3540139" y="5624761"/>
              <a:ext cx="2160000" cy="54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FFFFFF"/>
                  </a:solidFill>
                </a:rPr>
                <a:t>お釣りを残す</a:t>
              </a:r>
            </a:p>
          </p:txBody>
        </p:sp>
        <p:sp>
          <p:nvSpPr>
            <p:cNvPr id="66" name="角丸四角形 65">
              <a:extLst>
                <a:ext uri="{FF2B5EF4-FFF2-40B4-BE49-F238E27FC236}">
                  <a16:creationId xmlns:a16="http://schemas.microsoft.com/office/drawing/2014/main" id="{96A31ABE-E86C-0143-AE55-1F00A8AA16E2}"/>
                </a:ext>
              </a:extLst>
            </p:cNvPr>
            <p:cNvSpPr/>
            <p:nvPr/>
          </p:nvSpPr>
          <p:spPr>
            <a:xfrm>
              <a:off x="3540139" y="4956540"/>
              <a:ext cx="2160000" cy="54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FFFFFF"/>
                  </a:solidFill>
                </a:rPr>
                <a:t>回収する</a:t>
              </a:r>
            </a:p>
          </p:txBody>
        </p:sp>
      </p:grpSp>
      <p:sp>
        <p:nvSpPr>
          <p:cNvPr id="68" name="左中かっこ 67">
            <a:extLst>
              <a:ext uri="{FF2B5EF4-FFF2-40B4-BE49-F238E27FC236}">
                <a16:creationId xmlns:a16="http://schemas.microsoft.com/office/drawing/2014/main" id="{A49EE39C-F108-9240-BDA0-92818A2E8B79}"/>
              </a:ext>
            </a:extLst>
          </p:cNvPr>
          <p:cNvSpPr/>
          <p:nvPr/>
        </p:nvSpPr>
        <p:spPr>
          <a:xfrm rot="10800000">
            <a:off x="2949003" y="1475718"/>
            <a:ext cx="251792" cy="1863250"/>
          </a:xfrm>
          <a:prstGeom prst="leftBrace">
            <a:avLst>
              <a:gd name="adj1" fmla="val 115452"/>
              <a:gd name="adj2" fmla="val 84890"/>
            </a:avLst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左中かっこ 68">
            <a:extLst>
              <a:ext uri="{FF2B5EF4-FFF2-40B4-BE49-F238E27FC236}">
                <a16:creationId xmlns:a16="http://schemas.microsoft.com/office/drawing/2014/main" id="{6B177FFC-0C86-6B4F-9C08-313909C86617}"/>
              </a:ext>
            </a:extLst>
          </p:cNvPr>
          <p:cNvSpPr/>
          <p:nvPr/>
        </p:nvSpPr>
        <p:spPr>
          <a:xfrm rot="10800000">
            <a:off x="2935904" y="4830504"/>
            <a:ext cx="360000" cy="1208221"/>
          </a:xfrm>
          <a:prstGeom prst="leftBrace">
            <a:avLst>
              <a:gd name="adj1" fmla="val 50287"/>
              <a:gd name="adj2" fmla="val 78972"/>
            </a:avLst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551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68" grpId="0" animBg="1"/>
      <p:bldP spid="6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3.</a:t>
            </a:r>
            <a:r>
              <a:rPr lang="ja-JP" altLang="en-US" dirty="0"/>
              <a:t>オブジェクトのグループを</a:t>
            </a:r>
            <a:br>
              <a:rPr lang="en-US" altLang="ja-JP" dirty="0"/>
            </a:br>
            <a:r>
              <a:rPr lang="ja-JP" altLang="en-US" dirty="0"/>
              <a:t>考える．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ここで見つけ出したグループがクラスとなる．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まとめられるオブジェクトはないかを考える．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どんな概念でまとめられるかを考える．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新たな概念が出てこないかを考える．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8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自動販売機のオブジェクト図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dirty="0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7" name="図形グループ 6"/>
          <p:cNvGrpSpPr/>
          <p:nvPr/>
        </p:nvGrpSpPr>
        <p:grpSpPr>
          <a:xfrm>
            <a:off x="2009229" y="2737339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8" name="正方形/長方形 7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業者：</a:t>
              </a: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玉田さん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5062699" y="2737339"/>
            <a:ext cx="2173062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1" name="正方形/長方形 10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自動販売機：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2009229" y="1507297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4" name="正方形/長方形 13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閾値：</a:t>
              </a: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</a:t>
              </a:r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5069230" y="5229961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7" name="正方形/長方形 16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必要金額：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=150</a:t>
              </a: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2009229" y="4012764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0" name="正方形/長方形 19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ストック：</a:t>
              </a: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数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=30</a:t>
              </a:r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8122699" y="1513493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3" name="正方形/長方形 22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ユーザ：</a:t>
              </a: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門田さん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5069230" y="1515938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5" name="正方形/長方形 3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お釣り：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=50</a:t>
              </a:r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5069230" y="4012764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8" name="正方形/長方形 37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商品：</a:t>
              </a: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コカコーラ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5C7260FD-E1D8-A441-B82E-4D8543F1F07E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41" name="直角三角形 40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42821" y="22242"/>
              <a:ext cx="122518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5400" dirty="0">
                  <a:solidFill>
                    <a:srgbClr val="FFFFFF"/>
                  </a:solidFill>
                </a:rPr>
                <a:t>例</a:t>
              </a:r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8122699" y="4012764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売り上げ：</a:t>
              </a: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万円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cxnSp>
        <p:nvCxnSpPr>
          <p:cNvPr id="28" name="直線コネクタ 27"/>
          <p:cNvCxnSpPr/>
          <p:nvPr/>
        </p:nvCxnSpPr>
        <p:spPr>
          <a:xfrm flipH="1">
            <a:off x="4169230" y="4361936"/>
            <a:ext cx="900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H="1">
            <a:off x="4162699" y="3086511"/>
            <a:ext cx="900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>
            <a:off x="3089229" y="2205641"/>
            <a:ext cx="0" cy="531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stCxn id="38" idx="0"/>
            <a:endCxn id="12" idx="2"/>
          </p:cNvCxnSpPr>
          <p:nvPr/>
        </p:nvCxnSpPr>
        <p:spPr>
          <a:xfrm flipV="1">
            <a:off x="6149230" y="3435684"/>
            <a:ext cx="0" cy="577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17" idx="0"/>
            <a:endCxn id="39" idx="2"/>
          </p:cNvCxnSpPr>
          <p:nvPr/>
        </p:nvCxnSpPr>
        <p:spPr>
          <a:xfrm flipV="1">
            <a:off x="6149230" y="4711109"/>
            <a:ext cx="0" cy="518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図形グループ 63"/>
          <p:cNvGrpSpPr/>
          <p:nvPr/>
        </p:nvGrpSpPr>
        <p:grpSpPr>
          <a:xfrm>
            <a:off x="8116168" y="2737339"/>
            <a:ext cx="2173062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投入金額：</a:t>
              </a: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=200</a:t>
              </a:r>
            </a:p>
          </p:txBody>
        </p:sp>
      </p:grpSp>
      <p:cxnSp>
        <p:nvCxnSpPr>
          <p:cNvPr id="67" name="直線コネクタ 66"/>
          <p:cNvCxnSpPr/>
          <p:nvPr/>
        </p:nvCxnSpPr>
        <p:spPr>
          <a:xfrm>
            <a:off x="7235761" y="3086511"/>
            <a:ext cx="8869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>
            <a:stCxn id="35" idx="3"/>
            <a:endCxn id="65" idx="1"/>
          </p:cNvCxnSpPr>
          <p:nvPr/>
        </p:nvCxnSpPr>
        <p:spPr>
          <a:xfrm>
            <a:off x="7229230" y="1704827"/>
            <a:ext cx="886938" cy="1221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9202699" y="2211837"/>
            <a:ext cx="0" cy="525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35" idx="1"/>
            <a:endCxn id="38" idx="1"/>
          </p:cNvCxnSpPr>
          <p:nvPr/>
        </p:nvCxnSpPr>
        <p:spPr>
          <a:xfrm rot="10800000" flipV="1">
            <a:off x="5069230" y="1704826"/>
            <a:ext cx="12700" cy="2496826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>
            <a:stCxn id="11" idx="3"/>
            <a:endCxn id="45" idx="1"/>
          </p:cNvCxnSpPr>
          <p:nvPr/>
        </p:nvCxnSpPr>
        <p:spPr>
          <a:xfrm>
            <a:off x="7235761" y="2926228"/>
            <a:ext cx="886938" cy="1275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4989576" y="1475674"/>
            <a:ext cx="2340864" cy="808808"/>
          </a:xfrm>
          <a:prstGeom prst="roundRect">
            <a:avLst>
              <a:gd name="adj" fmla="val 762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角丸四角形 48"/>
          <p:cNvSpPr/>
          <p:nvPr/>
        </p:nvSpPr>
        <p:spPr>
          <a:xfrm>
            <a:off x="8032267" y="3957532"/>
            <a:ext cx="2340864" cy="808808"/>
          </a:xfrm>
          <a:prstGeom prst="roundRect">
            <a:avLst>
              <a:gd name="adj" fmla="val 762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角丸四角形 50"/>
          <p:cNvSpPr/>
          <p:nvPr/>
        </p:nvSpPr>
        <p:spPr>
          <a:xfrm>
            <a:off x="8032267" y="2682107"/>
            <a:ext cx="2340864" cy="808808"/>
          </a:xfrm>
          <a:prstGeom prst="roundRect">
            <a:avLst>
              <a:gd name="adj" fmla="val 762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角丸四角形 51"/>
          <p:cNvSpPr/>
          <p:nvPr/>
        </p:nvSpPr>
        <p:spPr>
          <a:xfrm>
            <a:off x="4978798" y="5159080"/>
            <a:ext cx="2340864" cy="808808"/>
          </a:xfrm>
          <a:prstGeom prst="roundRect">
            <a:avLst>
              <a:gd name="adj" fmla="val 762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角丸四角形 53"/>
          <p:cNvSpPr/>
          <p:nvPr/>
        </p:nvSpPr>
        <p:spPr>
          <a:xfrm>
            <a:off x="1918797" y="3957532"/>
            <a:ext cx="2340864" cy="808808"/>
          </a:xfrm>
          <a:prstGeom prst="roundRect">
            <a:avLst>
              <a:gd name="adj" fmla="val 762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角丸四角形 54"/>
          <p:cNvSpPr/>
          <p:nvPr/>
        </p:nvSpPr>
        <p:spPr>
          <a:xfrm>
            <a:off x="1918797" y="1458279"/>
            <a:ext cx="2340864" cy="808808"/>
          </a:xfrm>
          <a:prstGeom prst="roundRect">
            <a:avLst>
              <a:gd name="adj" fmla="val 762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角丸四角形 55"/>
          <p:cNvSpPr/>
          <p:nvPr/>
        </p:nvSpPr>
        <p:spPr>
          <a:xfrm>
            <a:off x="1918797" y="2682107"/>
            <a:ext cx="2340864" cy="808808"/>
          </a:xfrm>
          <a:prstGeom prst="roundRect">
            <a:avLst>
              <a:gd name="adj" fmla="val 7623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角丸四角形 56"/>
          <p:cNvSpPr/>
          <p:nvPr/>
        </p:nvSpPr>
        <p:spPr>
          <a:xfrm>
            <a:off x="8032267" y="1470647"/>
            <a:ext cx="2340864" cy="808808"/>
          </a:xfrm>
          <a:prstGeom prst="roundRect">
            <a:avLst>
              <a:gd name="adj" fmla="val 7623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2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4. </a:t>
            </a:r>
            <a:r>
              <a:rPr lang="ja-JP" altLang="en-US" dirty="0"/>
              <a:t>グループの上位概念が</a:t>
            </a:r>
            <a:br>
              <a:rPr lang="en-US" altLang="ja-JP" dirty="0"/>
            </a:br>
            <a:r>
              <a:rPr lang="ja-JP" altLang="en-US" dirty="0"/>
              <a:t>あるかを考える．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1424" cy="1855351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グループ間の</a:t>
            </a:r>
            <a:r>
              <a:rPr kumimoji="1" lang="en-US" altLang="ja-JP" dirty="0"/>
              <a:t>is-a</a:t>
            </a:r>
            <a:r>
              <a:rPr kumimoji="1" lang="ja-JP" altLang="en-US"/>
              <a:t>関係（派生関係）を</a:t>
            </a:r>
            <a:r>
              <a:rPr kumimoji="1" lang="ja-JP" altLang="en-US" dirty="0"/>
              <a:t>考える．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グループを共通の概念でまとめられないか．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  <p:sp>
        <p:nvSpPr>
          <p:cNvPr id="27" name="角丸四角形 26"/>
          <p:cNvSpPr/>
          <p:nvPr/>
        </p:nvSpPr>
        <p:spPr>
          <a:xfrm>
            <a:off x="6541116" y="4682811"/>
            <a:ext cx="2423680" cy="2038706"/>
          </a:xfrm>
          <a:prstGeom prst="roundRect">
            <a:avLst>
              <a:gd name="adj" fmla="val 3735"/>
            </a:avLst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人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1793928" y="4682811"/>
            <a:ext cx="4571538" cy="2038706"/>
          </a:xfrm>
          <a:prstGeom prst="roundRect">
            <a:avLst>
              <a:gd name="adj" fmla="val 3735"/>
            </a:avLst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お金</a:t>
            </a:r>
          </a:p>
        </p:txBody>
      </p:sp>
      <p:grpSp>
        <p:nvGrpSpPr>
          <p:cNvPr id="8" name="図形グループ 7"/>
          <p:cNvGrpSpPr/>
          <p:nvPr/>
        </p:nvGrpSpPr>
        <p:grpSpPr>
          <a:xfrm>
            <a:off x="1887491" y="5970036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9" name="正方形/長方形 8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必要金額：</a:t>
              </a: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=150</a:t>
              </a:r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1880960" y="5080997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2" name="正方形/長方形 11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お釣り：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=50</a:t>
              </a:r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118000" y="5970036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5" name="正方形/長方形 1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売り上げ：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万円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4118000" y="5080997"/>
            <a:ext cx="2173062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8" name="正方形/長方形 17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投入金額：</a:t>
              </a: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=200</a:t>
              </a:r>
            </a:p>
          </p:txBody>
        </p:sp>
      </p:grpSp>
      <p:grpSp>
        <p:nvGrpSpPr>
          <p:cNvPr id="21" name="図形グループ 20"/>
          <p:cNvGrpSpPr/>
          <p:nvPr/>
        </p:nvGrpSpPr>
        <p:grpSpPr>
          <a:xfrm>
            <a:off x="6672956" y="5970036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2" name="正方形/長方形 21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業者：</a:t>
              </a: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玉田さん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4" name="図形グループ 23"/>
          <p:cNvGrpSpPr/>
          <p:nvPr/>
        </p:nvGrpSpPr>
        <p:grpSpPr>
          <a:xfrm>
            <a:off x="6672956" y="5080997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5" name="正方形/長方形 24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ユーザ：</a:t>
              </a: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門田さん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28" name="角丸四角形吹き出し 27"/>
          <p:cNvSpPr/>
          <p:nvPr/>
        </p:nvSpPr>
        <p:spPr>
          <a:xfrm>
            <a:off x="8102052" y="4719189"/>
            <a:ext cx="900000" cy="360000"/>
          </a:xfrm>
          <a:prstGeom prst="wedgeRoundRectCallout">
            <a:avLst>
              <a:gd name="adj1" fmla="val -68246"/>
              <a:gd name="adj2" fmla="val -862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FFFFFF"/>
                </a:solidFill>
              </a:rPr>
              <a:t>ユーザ</a:t>
            </a:r>
          </a:p>
        </p:txBody>
      </p:sp>
      <p:sp>
        <p:nvSpPr>
          <p:cNvPr id="29" name="角丸四角形吹き出し 28"/>
          <p:cNvSpPr/>
          <p:nvPr/>
        </p:nvSpPr>
        <p:spPr>
          <a:xfrm>
            <a:off x="6569867" y="4803284"/>
            <a:ext cx="900000" cy="360000"/>
          </a:xfrm>
          <a:prstGeom prst="wedgeRoundRectCallout">
            <a:avLst>
              <a:gd name="adj1" fmla="val 57738"/>
              <a:gd name="adj2" fmla="val 7520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FFFFFF"/>
                </a:solidFill>
              </a:rPr>
              <a:t>顧客</a:t>
            </a:r>
          </a:p>
        </p:txBody>
      </p:sp>
      <p:sp>
        <p:nvSpPr>
          <p:cNvPr id="30" name="十字形 29"/>
          <p:cNvSpPr/>
          <p:nvPr/>
        </p:nvSpPr>
        <p:spPr>
          <a:xfrm rot="2700000">
            <a:off x="7602689" y="4749311"/>
            <a:ext cx="321094" cy="321094"/>
          </a:xfrm>
          <a:prstGeom prst="plus">
            <a:avLst>
              <a:gd name="adj" fmla="val 419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十字形 30"/>
          <p:cNvSpPr/>
          <p:nvPr/>
        </p:nvSpPr>
        <p:spPr>
          <a:xfrm rot="2700000">
            <a:off x="7669010" y="5103912"/>
            <a:ext cx="321094" cy="321094"/>
          </a:xfrm>
          <a:prstGeom prst="plus">
            <a:avLst>
              <a:gd name="adj" fmla="val 419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2" name="図形グループ 31"/>
          <p:cNvGrpSpPr/>
          <p:nvPr/>
        </p:nvGrpSpPr>
        <p:grpSpPr>
          <a:xfrm>
            <a:off x="6143726" y="3734113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3" name="正方形/長方形 32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閾値：</a:t>
              </a: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</a:t>
              </a: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8386114" y="3734113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6" name="正方形/長方形 35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ストック：</a:t>
              </a: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数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=30</a:t>
              </a:r>
            </a:p>
          </p:txBody>
        </p:sp>
      </p:grpSp>
      <p:grpSp>
        <p:nvGrpSpPr>
          <p:cNvPr id="38" name="図形グループ 37"/>
          <p:cNvGrpSpPr/>
          <p:nvPr/>
        </p:nvGrpSpPr>
        <p:grpSpPr>
          <a:xfrm>
            <a:off x="3888275" y="3734113"/>
            <a:ext cx="2173062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自動販売機：</a:t>
              </a: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1645886" y="3734113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42" name="正方形/長方形 41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商品：</a:t>
              </a: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コカコーラ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45" name="角丸四角形吹き出し 44"/>
          <p:cNvSpPr/>
          <p:nvPr/>
        </p:nvSpPr>
        <p:spPr>
          <a:xfrm>
            <a:off x="2924283" y="5569860"/>
            <a:ext cx="900000" cy="360000"/>
          </a:xfrm>
          <a:prstGeom prst="wedgeRoundRectCallout">
            <a:avLst>
              <a:gd name="adj1" fmla="val -33702"/>
              <a:gd name="adj2" fmla="val 7774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FFFFFF"/>
                </a:solidFill>
              </a:rPr>
              <a:t>価格</a:t>
            </a:r>
          </a:p>
        </p:txBody>
      </p:sp>
      <p:sp>
        <p:nvSpPr>
          <p:cNvPr id="46" name="十字形 45"/>
          <p:cNvSpPr/>
          <p:nvPr/>
        </p:nvSpPr>
        <p:spPr>
          <a:xfrm rot="2700000">
            <a:off x="2909648" y="5973220"/>
            <a:ext cx="321094" cy="321094"/>
          </a:xfrm>
          <a:prstGeom prst="plus">
            <a:avLst>
              <a:gd name="adj" fmla="val 419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38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0" grpId="0" animBg="1"/>
      <p:bldP spid="28" grpId="0" animBg="1"/>
      <p:bldP spid="29" grpId="0" animBg="1"/>
      <p:bldP spid="30" grpId="0" animBg="1"/>
      <p:bldP spid="31" grpId="0" animBg="1"/>
      <p:bldP spid="45" grpId="0" animBg="1"/>
      <p:bldP spid="4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5. </a:t>
            </a:r>
            <a:r>
              <a:rPr kumimoji="1" lang="ja-JP" altLang="en-US" dirty="0"/>
              <a:t>グループ間の</a:t>
            </a:r>
            <a:br>
              <a:rPr kumimoji="1" lang="en-US" altLang="ja-JP" dirty="0"/>
            </a:br>
            <a:r>
              <a:rPr kumimoji="1" lang="ja-JP" altLang="en-US" dirty="0"/>
              <a:t>関係を考える．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672482" cy="20383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グループ間の</a:t>
            </a:r>
            <a:r>
              <a:rPr kumimoji="1" lang="en-US" altLang="ja-JP" dirty="0"/>
              <a:t>has-a</a:t>
            </a:r>
            <a:r>
              <a:rPr kumimoji="1" lang="ja-JP" altLang="en-US"/>
              <a:t>関係（包含関係）を</a:t>
            </a:r>
            <a:r>
              <a:rPr kumimoji="1" lang="ja-JP" altLang="en-US" dirty="0"/>
              <a:t>考える．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どのオブジェクトがどのオブジェクトを持つか．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800" y="667906"/>
            <a:ext cx="720000" cy="720000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6541116" y="4682811"/>
            <a:ext cx="2423680" cy="2038706"/>
          </a:xfrm>
          <a:prstGeom prst="roundRect">
            <a:avLst>
              <a:gd name="adj" fmla="val 3735"/>
            </a:avLst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ユーザ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1793928" y="4682811"/>
            <a:ext cx="4571538" cy="2038706"/>
          </a:xfrm>
          <a:prstGeom prst="roundRect">
            <a:avLst>
              <a:gd name="adj" fmla="val 3735"/>
            </a:avLst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お金</a:t>
            </a:r>
          </a:p>
        </p:txBody>
      </p:sp>
      <p:grpSp>
        <p:nvGrpSpPr>
          <p:cNvPr id="10" name="図形グループ 9"/>
          <p:cNvGrpSpPr/>
          <p:nvPr/>
        </p:nvGrpSpPr>
        <p:grpSpPr>
          <a:xfrm>
            <a:off x="1887491" y="5970036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1" name="正方形/長方形 10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価格：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=150</a:t>
              </a:r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1880960" y="5080997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4" name="正方形/長方形 13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お釣り：</a:t>
              </a: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=50</a:t>
              </a:r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4118000" y="5970036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17" name="正方形/長方形 16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売り上げ：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万円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4118000" y="5080997"/>
            <a:ext cx="2173062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0" name="正方形/長方形 19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投入金額：</a:t>
              </a: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金額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=200</a:t>
              </a:r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6672956" y="5970036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3" name="正方形/長方形 22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業者：</a:t>
              </a: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玉田さん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6672956" y="5080997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26" name="正方形/長方形 25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顧客：</a:t>
              </a: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門田さん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2" name="図形グループ 31"/>
          <p:cNvGrpSpPr/>
          <p:nvPr/>
        </p:nvGrpSpPr>
        <p:grpSpPr>
          <a:xfrm>
            <a:off x="6143726" y="3734113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3" name="正方形/長方形 32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閾値：</a:t>
              </a: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=20</a:t>
              </a: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8386114" y="3734113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6" name="正方形/長方形 35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ストック：</a:t>
              </a: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数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=30</a:t>
              </a:r>
            </a:p>
          </p:txBody>
        </p:sp>
      </p:grpSp>
      <p:grpSp>
        <p:nvGrpSpPr>
          <p:cNvPr id="38" name="図形グループ 37"/>
          <p:cNvGrpSpPr/>
          <p:nvPr/>
        </p:nvGrpSpPr>
        <p:grpSpPr>
          <a:xfrm>
            <a:off x="3888275" y="3734113"/>
            <a:ext cx="2173062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自動販売機：</a:t>
              </a: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1645886" y="3734113"/>
            <a:ext cx="2160000" cy="698344"/>
            <a:chOff x="6291657" y="1436911"/>
            <a:chExt cx="2584969" cy="698344"/>
          </a:xfrm>
          <a:solidFill>
            <a:srgbClr val="FFFFFF"/>
          </a:solidFill>
        </p:grpSpPr>
        <p:sp>
          <p:nvSpPr>
            <p:cNvPr id="42" name="正方形/長方形 41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商品：</a:t>
              </a: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291657" y="1814686"/>
              <a:ext cx="2584969" cy="3205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商品名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コカコーラ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cxnSp>
        <p:nvCxnSpPr>
          <p:cNvPr id="45" name="カギ線コネクタ 44"/>
          <p:cNvCxnSpPr>
            <a:stCxn id="42" idx="0"/>
            <a:endCxn id="39" idx="0"/>
          </p:cNvCxnSpPr>
          <p:nvPr/>
        </p:nvCxnSpPr>
        <p:spPr>
          <a:xfrm rot="5400000" flipH="1" flipV="1">
            <a:off x="3850346" y="2609653"/>
            <a:ext cx="12700" cy="2248920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/>
          <p:cNvCxnSpPr>
            <a:stCxn id="36" idx="0"/>
            <a:endCxn id="39" idx="0"/>
          </p:cNvCxnSpPr>
          <p:nvPr/>
        </p:nvCxnSpPr>
        <p:spPr>
          <a:xfrm rot="16200000" flipV="1">
            <a:off x="7220460" y="1488459"/>
            <a:ext cx="12700" cy="4491308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>
                <a:lumMod val="2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カギ線コネクタ 49"/>
          <p:cNvCxnSpPr>
            <a:cxnSpLocks/>
            <a:stCxn id="11" idx="1"/>
            <a:endCxn id="42" idx="1"/>
          </p:cNvCxnSpPr>
          <p:nvPr/>
        </p:nvCxnSpPr>
        <p:spPr>
          <a:xfrm rot="10800000">
            <a:off x="1645887" y="3923002"/>
            <a:ext cx="241605" cy="2235923"/>
          </a:xfrm>
          <a:prstGeom prst="bentConnector3">
            <a:avLst>
              <a:gd name="adj1" fmla="val 194617"/>
            </a:avLst>
          </a:prstGeom>
          <a:ln w="12700">
            <a:solidFill>
              <a:schemeClr val="bg2">
                <a:lumMod val="2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カギ線コネクタ 55"/>
          <p:cNvCxnSpPr>
            <a:stCxn id="17" idx="3"/>
            <a:endCxn id="40" idx="2"/>
          </p:cNvCxnSpPr>
          <p:nvPr/>
        </p:nvCxnSpPr>
        <p:spPr>
          <a:xfrm flipH="1" flipV="1">
            <a:off x="4974806" y="4432458"/>
            <a:ext cx="1303194" cy="1726467"/>
          </a:xfrm>
          <a:prstGeom prst="bentConnector4">
            <a:avLst>
              <a:gd name="adj1" fmla="val -13332"/>
              <a:gd name="adj2" fmla="val 73478"/>
            </a:avLst>
          </a:prstGeom>
          <a:ln w="12700">
            <a:solidFill>
              <a:schemeClr val="bg2">
                <a:lumMod val="2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/>
          <p:cNvCxnSpPr>
            <a:stCxn id="20" idx="3"/>
            <a:endCxn id="26" idx="1"/>
          </p:cNvCxnSpPr>
          <p:nvPr/>
        </p:nvCxnSpPr>
        <p:spPr>
          <a:xfrm>
            <a:off x="6291062" y="5269885"/>
            <a:ext cx="381894" cy="0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2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本日の内容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前回の復習．</a:t>
            </a:r>
            <a:endParaRPr kumimoji="1" lang="en-US" altLang="ja-JP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オブジェクト指向設計２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/>
              <a:t>要求分析から設計へ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/>
              <a:t>オブジェクト図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クラス図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シーケンス図</a:t>
            </a:r>
            <a:endParaRPr kumimoji="1" lang="en-US" altLang="ja-JP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52FDDE-BA3E-5C7B-7F7C-9F962F8354F3}"/>
              </a:ext>
            </a:extLst>
          </p:cNvPr>
          <p:cNvSpPr/>
          <p:nvPr/>
        </p:nvSpPr>
        <p:spPr>
          <a:xfrm>
            <a:off x="291548" y="1812236"/>
            <a:ext cx="9356035" cy="7199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B1AA85-BFB4-9FC2-CD20-A0B990401CC0}"/>
              </a:ext>
            </a:extLst>
          </p:cNvPr>
          <p:cNvSpPr/>
          <p:nvPr/>
        </p:nvSpPr>
        <p:spPr>
          <a:xfrm>
            <a:off x="291548" y="5206185"/>
            <a:ext cx="9356035" cy="9519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7C1FEF-DF92-12AB-4FB3-C7F588913F10}"/>
              </a:ext>
            </a:extLst>
          </p:cNvPr>
          <p:cNvSpPr/>
          <p:nvPr/>
        </p:nvSpPr>
        <p:spPr>
          <a:xfrm>
            <a:off x="626165" y="3281344"/>
            <a:ext cx="9356035" cy="14211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6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クラス図の記法</a:t>
            </a:r>
            <a:r>
              <a:rPr kumimoji="1" lang="en-US" altLang="ja-JP" dirty="0"/>
              <a:t> (UML)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1/2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56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3</a:t>
            </a:r>
            <a:r>
              <a:rPr kumimoji="1" lang="ja-JP" altLang="en-US" dirty="0"/>
              <a:t>つの区画から成る四角形でクラスを表す．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一番上の区画がクラス名．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真ん中の区画が属性のリスト．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一番下の区画が振る舞いのリスト．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属性，振る舞いの前の</a:t>
            </a:r>
            <a:r>
              <a:rPr lang="en-US" altLang="ja-JP" dirty="0"/>
              <a:t>+, -</a:t>
            </a:r>
            <a:r>
              <a:rPr lang="ja-JP" altLang="en-US" dirty="0"/>
              <a:t>は可視化属性を表す．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/>
              <a:t>public</a:t>
            </a:r>
            <a:r>
              <a:rPr lang="ja-JP" altLang="en-US" dirty="0"/>
              <a:t>は</a:t>
            </a:r>
            <a:r>
              <a:rPr lang="en-US" altLang="ja-JP" dirty="0"/>
              <a:t>+</a:t>
            </a:r>
            <a:r>
              <a:rPr lang="ja-JP" altLang="en-US" dirty="0"/>
              <a:t>，</a:t>
            </a:r>
            <a:r>
              <a:rPr lang="en-US" altLang="ja-JP" dirty="0"/>
              <a:t>private</a:t>
            </a:r>
            <a:r>
              <a:rPr lang="ja-JP" altLang="en-US" dirty="0"/>
              <a:t>は</a:t>
            </a:r>
            <a:r>
              <a:rPr lang="en-US" altLang="ja-JP" dirty="0"/>
              <a:t>-</a:t>
            </a:r>
            <a:r>
              <a:rPr lang="ja-JP" altLang="en-US" dirty="0"/>
              <a:t>．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 dirty="0"/>
              <a:t>「名前</a:t>
            </a:r>
            <a:r>
              <a:rPr lang="en-US" altLang="ja-JP" dirty="0"/>
              <a:t>: </a:t>
            </a:r>
            <a:r>
              <a:rPr lang="ja-JP" altLang="en-US" dirty="0"/>
              <a:t>型」のように名前と型を表す．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045-2740-CA4E-8403-DE7A880630FF}" type="slidenum">
              <a:rPr kumimoji="1" lang="ja-JP" altLang="en-US" smtClean="0"/>
              <a:t>39</a:t>
            </a:fld>
            <a:endParaRPr kumimoji="1" lang="ja-JP" altLang="en-US"/>
          </a:p>
        </p:txBody>
      </p:sp>
      <p:grpSp>
        <p:nvGrpSpPr>
          <p:cNvPr id="12" name="図形グループ 11"/>
          <p:cNvGrpSpPr/>
          <p:nvPr/>
        </p:nvGrpSpPr>
        <p:grpSpPr>
          <a:xfrm>
            <a:off x="8610600" y="2444297"/>
            <a:ext cx="3445434" cy="1578431"/>
            <a:chOff x="6291656" y="1436911"/>
            <a:chExt cx="2584970" cy="1578431"/>
          </a:xfrm>
          <a:solidFill>
            <a:srgbClr val="FFFFFF"/>
          </a:solidFill>
        </p:grpSpPr>
        <p:sp>
          <p:nvSpPr>
            <p:cNvPr id="7" name="正方形/長方形 6"/>
            <p:cNvSpPr/>
            <p:nvPr/>
          </p:nvSpPr>
          <p:spPr>
            <a:xfrm>
              <a:off x="6291657" y="1436911"/>
              <a:ext cx="2584969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クラス名</a:t>
              </a: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6291657" y="1814686"/>
              <a:ext cx="2584969" cy="495756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属性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1: 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属性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1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の型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  <a:p>
              <a:pPr marL="171450" indent="-171450">
                <a:buFontTx/>
                <a:buChar char="-"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属性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2: 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属性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2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の型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291656" y="2310441"/>
              <a:ext cx="2584969" cy="7049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+	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振る舞い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1(): 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振る舞い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1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の返り値の型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+	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振る舞い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2(): void</a:t>
              </a:r>
            </a:p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-	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振る舞い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3(): void</a:t>
              </a: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57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本日の内容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前回の復習．</a:t>
            </a:r>
            <a:endParaRPr kumimoji="1" lang="en-US" altLang="ja-JP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オブジェクト指向</a:t>
            </a:r>
            <a:r>
              <a:rPr kumimoji="1" lang="ja-JP" altLang="en-US"/>
              <a:t>設計２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要求分析から設計へ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オブジェクト図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クラス図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シーケンス図</a:t>
            </a:r>
            <a:endParaRPr kumimoji="1" lang="en-US" altLang="ja-JP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2F995B0-C608-926C-17BD-89230324FCB2}"/>
              </a:ext>
            </a:extLst>
          </p:cNvPr>
          <p:cNvSpPr/>
          <p:nvPr/>
        </p:nvSpPr>
        <p:spPr>
          <a:xfrm>
            <a:off x="291548" y="2557669"/>
            <a:ext cx="9356035" cy="3619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クラス図の記法</a:t>
            </a:r>
            <a:r>
              <a:rPr kumimoji="1" lang="en-US" altLang="ja-JP" dirty="0"/>
              <a:t> (UML)</a:t>
            </a:r>
            <a:r>
              <a:rPr kumimoji="1" lang="ja-JP" altLang="en-US" dirty="0"/>
              <a:t>（</a:t>
            </a:r>
            <a:r>
              <a:rPr kumimoji="1" lang="en-US" altLang="ja-JP" dirty="0"/>
              <a:t>2/2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汎化</a:t>
            </a:r>
            <a:r>
              <a:rPr lang="en-US" altLang="ja-JP" dirty="0"/>
              <a:t> (generalization)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継承関係</a:t>
            </a:r>
            <a:r>
              <a:rPr lang="en-US" altLang="ja-JP" dirty="0"/>
              <a:t>(is-a</a:t>
            </a:r>
            <a:r>
              <a:rPr lang="ja-JP" altLang="en-US" dirty="0"/>
              <a:t>関係</a:t>
            </a:r>
            <a:r>
              <a:rPr lang="en-US" altLang="ja-JP" dirty="0"/>
              <a:t>)</a:t>
            </a:r>
            <a:r>
              <a:rPr lang="ja-JP" altLang="en-US" dirty="0"/>
              <a:t>を表す．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集約</a:t>
            </a:r>
            <a:r>
              <a:rPr lang="en-US" altLang="ja-JP" dirty="0"/>
              <a:t> (aggregation)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包含関係</a:t>
            </a:r>
            <a:r>
              <a:rPr lang="en-US" altLang="ja-JP" dirty="0"/>
              <a:t>(has-a</a:t>
            </a:r>
            <a:r>
              <a:rPr lang="ja-JP" altLang="en-US" dirty="0"/>
              <a:t>関係</a:t>
            </a:r>
            <a:r>
              <a:rPr lang="en-US" altLang="ja-JP" dirty="0"/>
              <a:t>)</a:t>
            </a:r>
            <a:r>
              <a:rPr lang="ja-JP" altLang="en-US" dirty="0"/>
              <a:t>を表す．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コンポジション</a:t>
            </a:r>
            <a:r>
              <a:rPr lang="en-US" altLang="ja-JP" dirty="0"/>
              <a:t> (composition)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強い集約関係を</a:t>
            </a:r>
            <a:r>
              <a:rPr lang="ja-JP" altLang="en-US"/>
              <a:t>表す．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/>
              <a:t>オブジェクトの生存中は関係が変わらない．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関連</a:t>
            </a:r>
            <a:r>
              <a:rPr lang="en-US" altLang="ja-JP" dirty="0"/>
              <a:t> (association)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弱い関連を表す．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返り値や引数，ローカル変数などで使っている．</a:t>
            </a:r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045-2740-CA4E-8403-DE7A880630FF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685801" y="1690688"/>
            <a:ext cx="10189028" cy="1895432"/>
          </a:xfrm>
          <a:prstGeom prst="roundRect">
            <a:avLst>
              <a:gd name="adj" fmla="val 5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9" name="図形グループ 8"/>
          <p:cNvGrpSpPr/>
          <p:nvPr/>
        </p:nvGrpSpPr>
        <p:grpSpPr>
          <a:xfrm>
            <a:off x="7724173" y="1736323"/>
            <a:ext cx="2712723" cy="719809"/>
            <a:chOff x="6200759" y="1997444"/>
            <a:chExt cx="2712723" cy="719809"/>
          </a:xfrm>
        </p:grpSpPr>
        <p:sp>
          <p:nvSpPr>
            <p:cNvPr id="14" name="正方形/長方形 13"/>
            <p:cNvSpPr/>
            <p:nvPr/>
          </p:nvSpPr>
          <p:spPr>
            <a:xfrm>
              <a:off x="8013482" y="2316176"/>
              <a:ext cx="900000" cy="4010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+mn-ea"/>
                </a:rPr>
                <a:t>親クラス</a:t>
              </a:r>
            </a:p>
          </p:txBody>
        </p:sp>
        <p:sp>
          <p:nvSpPr>
            <p:cNvPr id="19" name="二等辺三角形 18"/>
            <p:cNvSpPr/>
            <p:nvPr/>
          </p:nvSpPr>
          <p:spPr>
            <a:xfrm rot="5400000">
              <a:off x="7846216" y="2443144"/>
              <a:ext cx="170682" cy="147140"/>
            </a:xfrm>
            <a:prstGeom prst="triangl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+mn-ea"/>
              </a:endParaRPr>
            </a:p>
          </p:txBody>
        </p:sp>
        <p:cxnSp>
          <p:nvCxnSpPr>
            <p:cNvPr id="23" name="直線コネクタ 22"/>
            <p:cNvCxnSpPr/>
            <p:nvPr/>
          </p:nvCxnSpPr>
          <p:spPr>
            <a:xfrm flipH="1">
              <a:off x="7133028" y="2516714"/>
              <a:ext cx="724959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6200759" y="199744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 dirty="0">
                  <a:latin typeface="+mn-ea"/>
                  <a:cs typeface="メイリオ"/>
                </a:rPr>
                <a:t>汎化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280770" y="2316176"/>
              <a:ext cx="900000" cy="4010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+mn-ea"/>
                </a:rPr>
                <a:t>子クラス</a:t>
              </a: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7713287" y="2757136"/>
            <a:ext cx="2712723" cy="707366"/>
            <a:chOff x="6200758" y="2819783"/>
            <a:chExt cx="2712723" cy="707366"/>
          </a:xfrm>
        </p:grpSpPr>
        <p:sp>
          <p:nvSpPr>
            <p:cNvPr id="11" name="正方形/長方形 10"/>
            <p:cNvSpPr/>
            <p:nvPr/>
          </p:nvSpPr>
          <p:spPr>
            <a:xfrm>
              <a:off x="8013481" y="3126072"/>
              <a:ext cx="900000" cy="4010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+mn-ea"/>
                </a:rPr>
                <a:t>全体</a:t>
              </a:r>
            </a:p>
          </p:txBody>
        </p:sp>
        <p:sp>
          <p:nvSpPr>
            <p:cNvPr id="20" name="ひし形 19"/>
            <p:cNvSpPr/>
            <p:nvPr/>
          </p:nvSpPr>
          <p:spPr>
            <a:xfrm>
              <a:off x="7833483" y="3236610"/>
              <a:ext cx="180000" cy="180000"/>
            </a:xfrm>
            <a:prstGeom prst="diamond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+mn-ea"/>
              </a:endParaRPr>
            </a:p>
          </p:txBody>
        </p:sp>
        <p:cxnSp>
          <p:nvCxnSpPr>
            <p:cNvPr id="24" name="直線コネクタ 23"/>
            <p:cNvCxnSpPr/>
            <p:nvPr/>
          </p:nvCxnSpPr>
          <p:spPr>
            <a:xfrm flipH="1">
              <a:off x="7133027" y="3326610"/>
              <a:ext cx="700456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/>
            <p:cNvSpPr txBox="1"/>
            <p:nvPr/>
          </p:nvSpPr>
          <p:spPr>
            <a:xfrm>
              <a:off x="6200758" y="2819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 dirty="0">
                  <a:latin typeface="+mn-ea"/>
                  <a:cs typeface="メイリオ"/>
                </a:rPr>
                <a:t>集約</a:t>
              </a: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6280769" y="3126072"/>
              <a:ext cx="900000" cy="4010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+mn-ea"/>
                </a:rPr>
                <a:t>部分</a:t>
              </a:r>
            </a:p>
          </p:txBody>
        </p:sp>
      </p:grpSp>
      <p:grpSp>
        <p:nvGrpSpPr>
          <p:cNvPr id="12" name="図形グループ 11"/>
          <p:cNvGrpSpPr/>
          <p:nvPr/>
        </p:nvGrpSpPr>
        <p:grpSpPr>
          <a:xfrm>
            <a:off x="7724173" y="3765506"/>
            <a:ext cx="2713308" cy="700747"/>
            <a:chOff x="6200173" y="3766839"/>
            <a:chExt cx="2713308" cy="700747"/>
          </a:xfrm>
        </p:grpSpPr>
        <p:sp>
          <p:nvSpPr>
            <p:cNvPr id="16" name="正方形/長方形 15"/>
            <p:cNvSpPr/>
            <p:nvPr/>
          </p:nvSpPr>
          <p:spPr>
            <a:xfrm>
              <a:off x="8013481" y="4066509"/>
              <a:ext cx="900000" cy="4010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+mn-ea"/>
                </a:rPr>
                <a:t>全体</a:t>
              </a:r>
            </a:p>
          </p:txBody>
        </p:sp>
        <p:sp>
          <p:nvSpPr>
            <p:cNvPr id="21" name="ひし形 20"/>
            <p:cNvSpPr/>
            <p:nvPr/>
          </p:nvSpPr>
          <p:spPr>
            <a:xfrm>
              <a:off x="7833483" y="4177047"/>
              <a:ext cx="180000" cy="180000"/>
            </a:xfrm>
            <a:prstGeom prst="diamond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+mn-ea"/>
              </a:endParaRPr>
            </a:p>
          </p:txBody>
        </p:sp>
        <p:cxnSp>
          <p:nvCxnSpPr>
            <p:cNvPr id="27" name="直線コネクタ 26"/>
            <p:cNvCxnSpPr/>
            <p:nvPr/>
          </p:nvCxnSpPr>
          <p:spPr>
            <a:xfrm flipH="1">
              <a:off x="7133027" y="4267047"/>
              <a:ext cx="700456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/>
            <p:cNvSpPr txBox="1"/>
            <p:nvPr/>
          </p:nvSpPr>
          <p:spPr>
            <a:xfrm>
              <a:off x="6200173" y="3766839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 dirty="0">
                  <a:latin typeface="+mn-ea"/>
                  <a:cs typeface="メイリオ"/>
                </a:rPr>
                <a:t>コンポジション</a:t>
              </a: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280769" y="4066509"/>
              <a:ext cx="900000" cy="4010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+mn-ea"/>
                </a:rPr>
                <a:t>部分</a:t>
              </a:r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7724757" y="4767256"/>
            <a:ext cx="2712725" cy="711624"/>
            <a:chOff x="6200757" y="4570117"/>
            <a:chExt cx="2712725" cy="711624"/>
          </a:xfrm>
        </p:grpSpPr>
        <p:sp>
          <p:nvSpPr>
            <p:cNvPr id="18" name="正方形/長方形 17"/>
            <p:cNvSpPr/>
            <p:nvPr/>
          </p:nvSpPr>
          <p:spPr>
            <a:xfrm>
              <a:off x="8013482" y="4880664"/>
              <a:ext cx="900000" cy="4010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+mn-ea"/>
                </a:rPr>
                <a:t>クラス</a:t>
              </a:r>
              <a:r>
                <a:rPr lang="en-US" altLang="ja-JP" sz="1400" dirty="0">
                  <a:solidFill>
                    <a:srgbClr val="595959"/>
                  </a:solidFill>
                  <a:latin typeface="+mn-ea"/>
                </a:rPr>
                <a:t>1</a:t>
              </a:r>
              <a:endParaRPr lang="ja-JP" altLang="en-US" sz="1400" dirty="0">
                <a:solidFill>
                  <a:srgbClr val="595959"/>
                </a:solidFill>
                <a:latin typeface="+mn-ea"/>
              </a:endParaRPr>
            </a:p>
          </p:txBody>
        </p:sp>
        <p:cxnSp>
          <p:nvCxnSpPr>
            <p:cNvPr id="30" name="直線コネクタ 29"/>
            <p:cNvCxnSpPr/>
            <p:nvPr/>
          </p:nvCxnSpPr>
          <p:spPr>
            <a:xfrm flipH="1">
              <a:off x="7133028" y="5081202"/>
              <a:ext cx="880455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/>
            <p:cNvSpPr txBox="1"/>
            <p:nvPr/>
          </p:nvSpPr>
          <p:spPr>
            <a:xfrm>
              <a:off x="6200757" y="457011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 dirty="0">
                  <a:latin typeface="+mn-ea"/>
                  <a:cs typeface="メイリオ"/>
                </a:rPr>
                <a:t>関連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280770" y="4880664"/>
              <a:ext cx="900000" cy="4010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+mn-ea"/>
                </a:rPr>
                <a:t>クラス</a:t>
              </a:r>
              <a:r>
                <a:rPr lang="en-US" altLang="ja-JP" sz="1400" dirty="0">
                  <a:solidFill>
                    <a:srgbClr val="595959"/>
                  </a:solidFill>
                  <a:latin typeface="+mn-ea"/>
                </a:rPr>
                <a:t>2</a:t>
              </a:r>
              <a:endParaRPr lang="ja-JP" altLang="en-US" sz="1400" dirty="0">
                <a:solidFill>
                  <a:srgbClr val="595959"/>
                </a:solidFill>
                <a:latin typeface="+mn-ea"/>
              </a:endParaRPr>
            </a:p>
          </p:txBody>
        </p:sp>
      </p:grpSp>
      <p:sp>
        <p:nvSpPr>
          <p:cNvPr id="25" name="角丸四角形吹き出し 24"/>
          <p:cNvSpPr/>
          <p:nvPr/>
        </p:nvSpPr>
        <p:spPr>
          <a:xfrm>
            <a:off x="10352323" y="681037"/>
            <a:ext cx="1839677" cy="783343"/>
          </a:xfrm>
          <a:prstGeom prst="wedgeRoundRectCallout">
            <a:avLst>
              <a:gd name="adj1" fmla="val -33616"/>
              <a:gd name="adj2" fmla="val 7949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</a:rPr>
              <a:t>この</a:t>
            </a:r>
            <a:r>
              <a:rPr lang="en-US" altLang="ja-JP" dirty="0">
                <a:solidFill>
                  <a:srgbClr val="FFFFFF"/>
                </a:solidFill>
              </a:rPr>
              <a:t>2</a:t>
            </a:r>
            <a:r>
              <a:rPr lang="ja-JP" altLang="en-US" dirty="0">
                <a:solidFill>
                  <a:srgbClr val="FFFFFF"/>
                </a:solidFill>
              </a:rPr>
              <a:t>つが区別</a:t>
            </a:r>
            <a:endParaRPr lang="en-US" altLang="ja-JP" dirty="0">
              <a:solidFill>
                <a:srgbClr val="FFFFFF"/>
              </a:solidFill>
            </a:endParaRPr>
          </a:p>
          <a:p>
            <a:pPr algn="ctr"/>
            <a:r>
              <a:rPr lang="ja-JP" altLang="en-US">
                <a:solidFill>
                  <a:srgbClr val="FFFFFF"/>
                </a:solidFill>
              </a:rPr>
              <a:t>できれば</a:t>
            </a:r>
            <a:r>
              <a:rPr lang="en-US" altLang="ja-JP" dirty="0">
                <a:solidFill>
                  <a:srgbClr val="FFFFFF"/>
                </a:solidFill>
              </a:rPr>
              <a:t>OK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89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クラス図の記法</a:t>
            </a:r>
            <a:r>
              <a:rPr kumimoji="1" lang="en-US" altLang="ja-JP" dirty="0"/>
              <a:t> (UML)</a:t>
            </a:r>
            <a:r>
              <a:rPr kumimoji="1" lang="ja-JP" altLang="en-US" dirty="0"/>
              <a:t>（</a:t>
            </a:r>
            <a:r>
              <a:rPr kumimoji="1" lang="en-US" altLang="ja-JP" dirty="0"/>
              <a:t>2/2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汎化</a:t>
            </a:r>
            <a:r>
              <a:rPr lang="en-US" altLang="ja-JP" dirty="0"/>
              <a:t> (generalization)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継承関係</a:t>
            </a:r>
            <a:r>
              <a:rPr lang="en-US" altLang="ja-JP" dirty="0"/>
              <a:t>(is-a</a:t>
            </a:r>
            <a:r>
              <a:rPr lang="ja-JP" altLang="en-US" dirty="0"/>
              <a:t>関係</a:t>
            </a:r>
            <a:r>
              <a:rPr lang="en-US" altLang="ja-JP" dirty="0"/>
              <a:t>)</a:t>
            </a:r>
            <a:r>
              <a:rPr lang="ja-JP" altLang="en-US" dirty="0"/>
              <a:t>を表す．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集約</a:t>
            </a:r>
            <a:r>
              <a:rPr lang="en-US" altLang="ja-JP" dirty="0"/>
              <a:t> (aggregation)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包含関係</a:t>
            </a:r>
            <a:r>
              <a:rPr lang="en-US" altLang="ja-JP" dirty="0"/>
              <a:t>(has-a</a:t>
            </a:r>
            <a:r>
              <a:rPr lang="ja-JP" altLang="en-US" dirty="0"/>
              <a:t>関係</a:t>
            </a:r>
            <a:r>
              <a:rPr lang="en-US" altLang="ja-JP" dirty="0"/>
              <a:t>)</a:t>
            </a:r>
            <a:r>
              <a:rPr lang="ja-JP" altLang="en-US" dirty="0"/>
              <a:t>を表す．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コンポジション</a:t>
            </a:r>
            <a:r>
              <a:rPr lang="en-US" altLang="ja-JP" dirty="0"/>
              <a:t> (composition)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強い集約関係を</a:t>
            </a:r>
            <a:r>
              <a:rPr lang="ja-JP" altLang="en-US"/>
              <a:t>表す．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/>
              <a:t>オブジェクトの生存中は関係が変わらない．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関連</a:t>
            </a:r>
            <a:r>
              <a:rPr lang="en-US" altLang="ja-JP" dirty="0"/>
              <a:t> (association)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弱い関連を表す．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返り値や引数，ローカル変数などで使っている．</a:t>
            </a:r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8045-2740-CA4E-8403-DE7A880630FF}" type="slidenum">
              <a:rPr kumimoji="1" lang="ja-JP" altLang="en-US" smtClean="0"/>
              <a:t>41</a:t>
            </a:fld>
            <a:endParaRPr kumimoji="1" lang="ja-JP" altLang="en-US"/>
          </a:p>
        </p:txBody>
      </p:sp>
      <p:grpSp>
        <p:nvGrpSpPr>
          <p:cNvPr id="9" name="図形グループ 8"/>
          <p:cNvGrpSpPr/>
          <p:nvPr/>
        </p:nvGrpSpPr>
        <p:grpSpPr>
          <a:xfrm>
            <a:off x="7724173" y="1736323"/>
            <a:ext cx="2712723" cy="719809"/>
            <a:chOff x="6200759" y="1997444"/>
            <a:chExt cx="2712723" cy="719809"/>
          </a:xfrm>
        </p:grpSpPr>
        <p:sp>
          <p:nvSpPr>
            <p:cNvPr id="14" name="正方形/長方形 13"/>
            <p:cNvSpPr/>
            <p:nvPr/>
          </p:nvSpPr>
          <p:spPr>
            <a:xfrm>
              <a:off x="8013482" y="2316176"/>
              <a:ext cx="900000" cy="4010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親クラス</a:t>
              </a:r>
            </a:p>
          </p:txBody>
        </p:sp>
        <p:sp>
          <p:nvSpPr>
            <p:cNvPr id="19" name="二等辺三角形 18"/>
            <p:cNvSpPr/>
            <p:nvPr/>
          </p:nvSpPr>
          <p:spPr>
            <a:xfrm rot="5400000">
              <a:off x="7846216" y="2443144"/>
              <a:ext cx="170682" cy="14714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3" name="直線コネクタ 22"/>
            <p:cNvCxnSpPr/>
            <p:nvPr/>
          </p:nvCxnSpPr>
          <p:spPr>
            <a:xfrm flipH="1">
              <a:off x="7133028" y="2516714"/>
              <a:ext cx="724959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6200759" y="199744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 dirty="0">
                  <a:latin typeface="Meiryo" panose="020B0604030504040204" pitchFamily="34" charset="-128"/>
                  <a:ea typeface="Meiryo" panose="020B0604030504040204" pitchFamily="34" charset="-128"/>
                  <a:cs typeface="メイリオ"/>
                </a:rPr>
                <a:t>汎化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280770" y="2316176"/>
              <a:ext cx="900000" cy="4010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子クラス</a:t>
              </a: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7713287" y="2757136"/>
            <a:ext cx="2712723" cy="707366"/>
            <a:chOff x="6200758" y="2819783"/>
            <a:chExt cx="2712723" cy="707366"/>
          </a:xfrm>
        </p:grpSpPr>
        <p:sp>
          <p:nvSpPr>
            <p:cNvPr id="11" name="正方形/長方形 10"/>
            <p:cNvSpPr/>
            <p:nvPr/>
          </p:nvSpPr>
          <p:spPr>
            <a:xfrm>
              <a:off x="8013481" y="3126072"/>
              <a:ext cx="900000" cy="4010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全体</a:t>
              </a:r>
            </a:p>
          </p:txBody>
        </p:sp>
        <p:sp>
          <p:nvSpPr>
            <p:cNvPr id="20" name="ひし形 19"/>
            <p:cNvSpPr/>
            <p:nvPr/>
          </p:nvSpPr>
          <p:spPr>
            <a:xfrm>
              <a:off x="7833483" y="3236610"/>
              <a:ext cx="180000" cy="180000"/>
            </a:xfrm>
            <a:prstGeom prst="diamond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4" name="直線コネクタ 23"/>
            <p:cNvCxnSpPr/>
            <p:nvPr/>
          </p:nvCxnSpPr>
          <p:spPr>
            <a:xfrm flipH="1">
              <a:off x="7133027" y="3326610"/>
              <a:ext cx="700456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/>
            <p:cNvSpPr txBox="1"/>
            <p:nvPr/>
          </p:nvSpPr>
          <p:spPr>
            <a:xfrm>
              <a:off x="6200758" y="2819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 dirty="0">
                  <a:latin typeface="Meiryo" panose="020B0604030504040204" pitchFamily="34" charset="-128"/>
                  <a:ea typeface="Meiryo" panose="020B0604030504040204" pitchFamily="34" charset="-128"/>
                  <a:cs typeface="メイリオ"/>
                </a:rPr>
                <a:t>集約</a:t>
              </a: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6280769" y="3126072"/>
              <a:ext cx="900000" cy="4010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部分</a:t>
              </a:r>
            </a:p>
          </p:txBody>
        </p:sp>
      </p:grpSp>
      <p:grpSp>
        <p:nvGrpSpPr>
          <p:cNvPr id="12" name="図形グループ 11"/>
          <p:cNvGrpSpPr/>
          <p:nvPr/>
        </p:nvGrpSpPr>
        <p:grpSpPr>
          <a:xfrm>
            <a:off x="7724173" y="3765506"/>
            <a:ext cx="2713308" cy="700747"/>
            <a:chOff x="6200173" y="3766839"/>
            <a:chExt cx="2713308" cy="700747"/>
          </a:xfrm>
        </p:grpSpPr>
        <p:sp>
          <p:nvSpPr>
            <p:cNvPr id="16" name="正方形/長方形 15"/>
            <p:cNvSpPr/>
            <p:nvPr/>
          </p:nvSpPr>
          <p:spPr>
            <a:xfrm>
              <a:off x="8013481" y="4066509"/>
              <a:ext cx="900000" cy="4010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全体</a:t>
              </a:r>
            </a:p>
          </p:txBody>
        </p:sp>
        <p:sp>
          <p:nvSpPr>
            <p:cNvPr id="21" name="ひし形 20"/>
            <p:cNvSpPr/>
            <p:nvPr/>
          </p:nvSpPr>
          <p:spPr>
            <a:xfrm>
              <a:off x="7833483" y="4177047"/>
              <a:ext cx="180000" cy="180000"/>
            </a:xfrm>
            <a:prstGeom prst="diamond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" name="直線コネクタ 26"/>
            <p:cNvCxnSpPr/>
            <p:nvPr/>
          </p:nvCxnSpPr>
          <p:spPr>
            <a:xfrm flipH="1">
              <a:off x="7133027" y="4267047"/>
              <a:ext cx="700456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/>
            <p:cNvSpPr txBox="1"/>
            <p:nvPr/>
          </p:nvSpPr>
          <p:spPr>
            <a:xfrm>
              <a:off x="6200173" y="3766839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 dirty="0">
                  <a:latin typeface="Meiryo" panose="020B0604030504040204" pitchFamily="34" charset="-128"/>
                  <a:ea typeface="Meiryo" panose="020B0604030504040204" pitchFamily="34" charset="-128"/>
                  <a:cs typeface="メイリオ"/>
                </a:rPr>
                <a:t>コンポジション</a:t>
              </a: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280769" y="4066509"/>
              <a:ext cx="900000" cy="4010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部分</a:t>
              </a:r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7724757" y="4767256"/>
            <a:ext cx="2712725" cy="711624"/>
            <a:chOff x="6200757" y="4570117"/>
            <a:chExt cx="2712725" cy="711624"/>
          </a:xfrm>
        </p:grpSpPr>
        <p:sp>
          <p:nvSpPr>
            <p:cNvPr id="18" name="正方形/長方形 17"/>
            <p:cNvSpPr/>
            <p:nvPr/>
          </p:nvSpPr>
          <p:spPr>
            <a:xfrm>
              <a:off x="8013482" y="4880664"/>
              <a:ext cx="900000" cy="4010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クラス</a:t>
              </a:r>
              <a:r>
                <a:rPr lang="en-US" altLang="ja-JP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endParaRPr lang="ja-JP" altLang="en-US" sz="140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0" name="直線コネクタ 29"/>
            <p:cNvCxnSpPr/>
            <p:nvPr/>
          </p:nvCxnSpPr>
          <p:spPr>
            <a:xfrm flipH="1">
              <a:off x="7133028" y="5081202"/>
              <a:ext cx="880455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/>
            <p:cNvSpPr txBox="1"/>
            <p:nvPr/>
          </p:nvSpPr>
          <p:spPr>
            <a:xfrm>
              <a:off x="6200757" y="457011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1400" dirty="0">
                  <a:latin typeface="Meiryo" panose="020B0604030504040204" pitchFamily="34" charset="-128"/>
                  <a:ea typeface="Meiryo" panose="020B0604030504040204" pitchFamily="34" charset="-128"/>
                  <a:cs typeface="メイリオ"/>
                </a:rPr>
                <a:t>関連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280770" y="4880664"/>
              <a:ext cx="900000" cy="4010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クラス</a:t>
              </a:r>
              <a:r>
                <a:rPr lang="en-US" altLang="ja-JP" sz="1400" dirty="0">
                  <a:solidFill>
                    <a:srgbClr val="595959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  <a:endParaRPr lang="ja-JP" altLang="en-US" sz="140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69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　　</a:t>
            </a:r>
            <a:r>
              <a:rPr lang="ja-JP" altLang="en-US" dirty="0"/>
              <a:t>自動販売機の</a:t>
            </a:r>
            <a:r>
              <a:rPr kumimoji="1" lang="ja-JP" altLang="en-US" dirty="0"/>
              <a:t>クラス図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CBE9240-4A74-024F-B341-9E71D182E599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542821" y="22242"/>
              <a:ext cx="122518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5400" dirty="0">
                  <a:solidFill>
                    <a:srgbClr val="FFFFFF"/>
                  </a:solidFill>
                </a:rPr>
                <a:t>例</a:t>
              </a:r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2048832" y="1610822"/>
            <a:ext cx="3240000" cy="1468901"/>
            <a:chOff x="1115539" y="2252707"/>
            <a:chExt cx="2160000" cy="1468901"/>
          </a:xfrm>
          <a:solidFill>
            <a:srgbClr val="FFFFFF"/>
          </a:solidFill>
        </p:grpSpPr>
        <p:sp>
          <p:nvSpPr>
            <p:cNvPr id="10" name="正方形/長方形 9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自動販売機</a:t>
              </a: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115539" y="2724912"/>
              <a:ext cx="2160000" cy="9966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販売する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</a:t>
              </a: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, </a:t>
              </a: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投入金額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): </a:t>
              </a: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お釣り</a:t>
              </a: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  <a:p>
              <a:pPr marL="171450" indent="-171450">
                <a:defRPr/>
              </a:pP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商品を一覧する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(): </a:t>
              </a: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商品一覧</a:t>
              </a: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  <a:p>
              <a:pPr marL="171450" indent="-171450">
                <a:defRPr/>
              </a:pP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ストックを調べる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</a:t>
              </a: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): </a:t>
              </a: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ストック一覧</a:t>
              </a: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  <a:p>
              <a:pPr marL="171450" indent="-171450">
                <a:defRPr/>
              </a:pP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売り上げを回収する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</a:t>
              </a: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): void</a:t>
              </a:r>
            </a:p>
            <a:p>
              <a:pPr marL="171450" indent="-171450">
                <a:defRPr/>
              </a:pP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供給する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</a:t>
              </a: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, </a:t>
              </a:r>
              <a:r>
                <a:rPr lang="ja-JP" altLang="en-US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): void</a:t>
              </a:r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2048831" y="3468553"/>
            <a:ext cx="3240000" cy="563253"/>
            <a:chOff x="1115539" y="2252707"/>
            <a:chExt cx="2160000" cy="563253"/>
          </a:xfrm>
          <a:solidFill>
            <a:srgbClr val="FFFFFF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商品一覧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115539" y="2724912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5373765" y="6242311"/>
            <a:ext cx="1584000" cy="563253"/>
            <a:chOff x="1115539" y="2252707"/>
            <a:chExt cx="2160000" cy="563253"/>
          </a:xfrm>
          <a:solidFill>
            <a:srgbClr val="FFFFFF"/>
          </a:solidFill>
        </p:grpSpPr>
        <p:sp>
          <p:nvSpPr>
            <p:cNvPr id="20" name="正方形/長方形 19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投入金額</a:t>
              </a: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115539" y="2724912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3694683" y="5681255"/>
            <a:ext cx="1584000" cy="756061"/>
            <a:chOff x="1115539" y="2252707"/>
            <a:chExt cx="2160000" cy="756061"/>
          </a:xfrm>
          <a:solidFill>
            <a:srgbClr val="FFFFFF"/>
          </a:solidFill>
        </p:grpSpPr>
        <p:sp>
          <p:nvSpPr>
            <p:cNvPr id="28" name="正方形/長方形 27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お金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1115539" y="2630483"/>
              <a:ext cx="2160000" cy="2854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en-US" altLang="ja-JP" sz="1400" dirty="0">
                  <a:solidFill>
                    <a:srgbClr val="595959"/>
                  </a:solidFill>
                  <a:latin typeface="Consolas" charset="0"/>
                  <a:ea typeface="Consolas" charset="0"/>
                  <a:cs typeface="Consolas" charset="0"/>
                </a:rPr>
                <a:t>money: </a:t>
              </a:r>
              <a:r>
                <a:rPr lang="en-US" altLang="ja-JP" sz="1400" dirty="0" err="1">
                  <a:solidFill>
                    <a:srgbClr val="595959"/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altLang="ja-JP" sz="1400" dirty="0">
                <a:solidFill>
                  <a:srgbClr val="595959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1115539" y="2917720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3704831" y="4638838"/>
            <a:ext cx="1584000" cy="563253"/>
            <a:chOff x="1115539" y="2252707"/>
            <a:chExt cx="2160000" cy="563253"/>
          </a:xfrm>
          <a:solidFill>
            <a:srgbClr val="FFFFFF"/>
          </a:solidFill>
        </p:grpSpPr>
        <p:sp>
          <p:nvSpPr>
            <p:cNvPr id="32" name="正方形/長方形 31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価格</a:t>
              </a: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115539" y="2724912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2048831" y="4638838"/>
            <a:ext cx="1584000" cy="563253"/>
            <a:chOff x="1115539" y="2252707"/>
            <a:chExt cx="2160000" cy="563253"/>
          </a:xfrm>
          <a:solidFill>
            <a:srgbClr val="FFFFFF"/>
          </a:solidFill>
        </p:grpSpPr>
        <p:sp>
          <p:nvSpPr>
            <p:cNvPr id="36" name="正方形/長方形 35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</a:t>
              </a: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15539" y="2724912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7029765" y="6242311"/>
            <a:ext cx="1584000" cy="563253"/>
            <a:chOff x="1115539" y="2252707"/>
            <a:chExt cx="2160000" cy="563253"/>
          </a:xfrm>
          <a:solidFill>
            <a:srgbClr val="FFFFFF"/>
          </a:solidFill>
        </p:grpSpPr>
        <p:sp>
          <p:nvSpPr>
            <p:cNvPr id="40" name="正方形/長方形 39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お釣り</a:t>
              </a: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115539" y="2724912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5373765" y="3465316"/>
            <a:ext cx="3240000" cy="563253"/>
            <a:chOff x="1115539" y="2252707"/>
            <a:chExt cx="2160000" cy="563253"/>
          </a:xfrm>
          <a:solidFill>
            <a:srgbClr val="FFFFFF"/>
          </a:solidFill>
        </p:grpSpPr>
        <p:sp>
          <p:nvSpPr>
            <p:cNvPr id="44" name="正方形/長方形 43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ストック一覧</a:t>
              </a: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15539" y="2724912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6453765" y="4637724"/>
            <a:ext cx="2160000" cy="1155879"/>
            <a:chOff x="1115539" y="2252707"/>
            <a:chExt cx="2160000" cy="1155879"/>
          </a:xfrm>
          <a:solidFill>
            <a:srgbClr val="FFFFFF"/>
          </a:solidFill>
        </p:grpSpPr>
        <p:sp>
          <p:nvSpPr>
            <p:cNvPr id="56" name="正方形/長方形 55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ストック</a:t>
              </a: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15539" y="2630483"/>
              <a:ext cx="2160000" cy="881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15539" y="2725696"/>
              <a:ext cx="2160000" cy="68289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decrement(): </a:t>
              </a:r>
              <a:r>
                <a:rPr lang="en-US" altLang="ja-JP" sz="1200" dirty="0" err="1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boolean</a:t>
              </a: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  <a:p>
              <a:pPr marL="171450" indent="-171450">
                <a:defRPr/>
              </a:pPr>
              <a:r>
                <a:rPr lang="en-US" altLang="ja-JP" sz="1200" dirty="0" err="1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isEmpty</a:t>
              </a: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(): </a:t>
              </a:r>
              <a:r>
                <a:rPr lang="en-US" altLang="ja-JP" sz="1200" dirty="0" err="1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boolean</a:t>
              </a: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  <a:p>
              <a:pPr marL="171450" indent="-171450">
                <a:defRPr/>
              </a:pPr>
              <a:r>
                <a:rPr lang="en-US" altLang="ja-JP" sz="12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supply(Amount): void</a:t>
              </a:r>
            </a:p>
          </p:txBody>
        </p:sp>
      </p:grpSp>
      <p:grpSp>
        <p:nvGrpSpPr>
          <p:cNvPr id="59" name="図形グループ 58"/>
          <p:cNvGrpSpPr/>
          <p:nvPr/>
        </p:nvGrpSpPr>
        <p:grpSpPr>
          <a:xfrm>
            <a:off x="8698699" y="3465060"/>
            <a:ext cx="1584000" cy="746917"/>
            <a:chOff x="1115539" y="2252707"/>
            <a:chExt cx="2160000" cy="746917"/>
          </a:xfrm>
          <a:solidFill>
            <a:srgbClr val="FFFFFF"/>
          </a:solidFill>
        </p:grpSpPr>
        <p:sp>
          <p:nvSpPr>
            <p:cNvPr id="60" name="正方形/長方形 59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Amount</a:t>
              </a:r>
              <a:endParaRPr lang="ja-JP" altLang="en-US" sz="16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15539" y="2630483"/>
              <a:ext cx="2160000" cy="2854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en-US" altLang="ja-JP" sz="1400" dirty="0">
                  <a:solidFill>
                    <a:srgbClr val="595959"/>
                  </a:solidFill>
                  <a:latin typeface="Consolas" charset="0"/>
                  <a:ea typeface="Consolas" charset="0"/>
                  <a:cs typeface="Consolas" charset="0"/>
                </a:rPr>
                <a:t>amount: </a:t>
              </a:r>
              <a:r>
                <a:rPr lang="en-US" altLang="ja-JP" sz="1400" dirty="0" err="1">
                  <a:solidFill>
                    <a:srgbClr val="595959"/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altLang="ja-JP" sz="1400" dirty="0">
                <a:solidFill>
                  <a:srgbClr val="595959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15539" y="2908576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63" name="ひし形 62"/>
          <p:cNvSpPr/>
          <p:nvPr/>
        </p:nvSpPr>
        <p:spPr>
          <a:xfrm>
            <a:off x="3578831" y="3085153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ひし形 63"/>
          <p:cNvSpPr/>
          <p:nvPr/>
        </p:nvSpPr>
        <p:spPr>
          <a:xfrm>
            <a:off x="3398831" y="4457715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66" name="直線コネクタ 65"/>
          <p:cNvCxnSpPr>
            <a:stCxn id="63" idx="2"/>
            <a:endCxn id="16" idx="0"/>
          </p:cNvCxnSpPr>
          <p:nvPr/>
        </p:nvCxnSpPr>
        <p:spPr>
          <a:xfrm>
            <a:off x="3668831" y="3265154"/>
            <a:ext cx="0" cy="2033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ひし形 66"/>
          <p:cNvSpPr/>
          <p:nvPr/>
        </p:nvSpPr>
        <p:spPr>
          <a:xfrm>
            <a:off x="2567951" y="4043742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68" name="直線コネクタ 67"/>
          <p:cNvCxnSpPr>
            <a:stCxn id="67" idx="2"/>
          </p:cNvCxnSpPr>
          <p:nvPr/>
        </p:nvCxnSpPr>
        <p:spPr>
          <a:xfrm>
            <a:off x="2657951" y="4223743"/>
            <a:ext cx="0" cy="415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ひし形 70"/>
          <p:cNvSpPr/>
          <p:nvPr/>
        </p:nvSpPr>
        <p:spPr>
          <a:xfrm>
            <a:off x="7443765" y="4031883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2" name="直線コネクタ 71"/>
          <p:cNvCxnSpPr>
            <a:stCxn id="32" idx="0"/>
            <a:endCxn id="64" idx="0"/>
          </p:cNvCxnSpPr>
          <p:nvPr/>
        </p:nvCxnSpPr>
        <p:spPr>
          <a:xfrm rot="16200000" flipV="1">
            <a:off x="3902270" y="4044276"/>
            <a:ext cx="181122" cy="1008000"/>
          </a:xfrm>
          <a:prstGeom prst="bentConnector3">
            <a:avLst>
              <a:gd name="adj1" fmla="val 16058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ひし形 75"/>
          <p:cNvSpPr/>
          <p:nvPr/>
        </p:nvSpPr>
        <p:spPr>
          <a:xfrm>
            <a:off x="3156047" y="5216633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8" name="直線コネクタ 71"/>
          <p:cNvCxnSpPr>
            <a:stCxn id="56" idx="1"/>
            <a:endCxn id="76" idx="2"/>
          </p:cNvCxnSpPr>
          <p:nvPr/>
        </p:nvCxnSpPr>
        <p:spPr>
          <a:xfrm rot="10800000" flipV="1">
            <a:off x="3246047" y="4826611"/>
            <a:ext cx="3207718" cy="570022"/>
          </a:xfrm>
          <a:prstGeom prst="bentConnector4">
            <a:avLst>
              <a:gd name="adj1" fmla="val 16385"/>
              <a:gd name="adj2" fmla="val 10637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stCxn id="71" idx="2"/>
            <a:endCxn id="56" idx="0"/>
          </p:cNvCxnSpPr>
          <p:nvPr/>
        </p:nvCxnSpPr>
        <p:spPr>
          <a:xfrm>
            <a:off x="7533765" y="4211883"/>
            <a:ext cx="0" cy="4258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ひし形 85"/>
          <p:cNvSpPr/>
          <p:nvPr/>
        </p:nvSpPr>
        <p:spPr>
          <a:xfrm>
            <a:off x="5608987" y="4032234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87" name="直線コネクタ 71"/>
          <p:cNvCxnSpPr>
            <a:stCxn id="86" idx="2"/>
            <a:endCxn id="36" idx="0"/>
          </p:cNvCxnSpPr>
          <p:nvPr/>
        </p:nvCxnSpPr>
        <p:spPr>
          <a:xfrm rot="5400000">
            <a:off x="4056609" y="2996457"/>
            <a:ext cx="426603" cy="2858156"/>
          </a:xfrm>
          <a:prstGeom prst="bentConnector3">
            <a:avLst>
              <a:gd name="adj1" fmla="val 157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ひし形 97"/>
          <p:cNvSpPr/>
          <p:nvPr/>
        </p:nvSpPr>
        <p:spPr>
          <a:xfrm>
            <a:off x="2567951" y="5215663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99" name="直線コネクタ 98"/>
          <p:cNvCxnSpPr/>
          <p:nvPr/>
        </p:nvCxnSpPr>
        <p:spPr>
          <a:xfrm>
            <a:off x="2657951" y="5395664"/>
            <a:ext cx="0" cy="415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図形グループ 91"/>
          <p:cNvGrpSpPr/>
          <p:nvPr/>
        </p:nvGrpSpPr>
        <p:grpSpPr>
          <a:xfrm>
            <a:off x="2048831" y="5683046"/>
            <a:ext cx="1584000" cy="563253"/>
            <a:chOff x="1115539" y="2252707"/>
            <a:chExt cx="2160000" cy="563253"/>
          </a:xfrm>
          <a:solidFill>
            <a:srgbClr val="FFFFFF"/>
          </a:solidFill>
        </p:grpSpPr>
        <p:sp>
          <p:nvSpPr>
            <p:cNvPr id="93" name="正方形/長方形 92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商品名</a:t>
              </a: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1115539" y="2724912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110" name="二等辺三角形 18"/>
          <p:cNvSpPr/>
          <p:nvPr/>
        </p:nvSpPr>
        <p:spPr>
          <a:xfrm rot="16200000">
            <a:off x="5266912" y="5766371"/>
            <a:ext cx="170682" cy="147140"/>
          </a:xfrm>
          <a:prstGeom prst="triangl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二等辺三角形 18"/>
          <p:cNvSpPr/>
          <p:nvPr/>
        </p:nvSpPr>
        <p:spPr>
          <a:xfrm rot="16200000">
            <a:off x="5266912" y="5964491"/>
            <a:ext cx="170682" cy="147140"/>
          </a:xfrm>
          <a:prstGeom prst="triangl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二等辺三角形 18"/>
          <p:cNvSpPr/>
          <p:nvPr/>
        </p:nvSpPr>
        <p:spPr>
          <a:xfrm rot="10800000">
            <a:off x="4411490" y="5531051"/>
            <a:ext cx="170682" cy="147140"/>
          </a:xfrm>
          <a:prstGeom prst="triangl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14" name="直線コネクタ 113"/>
          <p:cNvCxnSpPr>
            <a:stCxn id="34" idx="2"/>
            <a:endCxn id="112" idx="3"/>
          </p:cNvCxnSpPr>
          <p:nvPr/>
        </p:nvCxnSpPr>
        <p:spPr>
          <a:xfrm>
            <a:off x="4496831" y="5202091"/>
            <a:ext cx="0" cy="3289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71"/>
          <p:cNvCxnSpPr>
            <a:stCxn id="40" idx="0"/>
            <a:endCxn id="110" idx="3"/>
          </p:cNvCxnSpPr>
          <p:nvPr/>
        </p:nvCxnSpPr>
        <p:spPr>
          <a:xfrm rot="16200000" flipV="1">
            <a:off x="6422611" y="4843155"/>
            <a:ext cx="402369" cy="2395942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71"/>
          <p:cNvCxnSpPr>
            <a:stCxn id="20" idx="0"/>
            <a:endCxn id="111" idx="3"/>
          </p:cNvCxnSpPr>
          <p:nvPr/>
        </p:nvCxnSpPr>
        <p:spPr>
          <a:xfrm rot="16200000" flipV="1">
            <a:off x="5693671" y="5770215"/>
            <a:ext cx="204249" cy="739942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ひし形 122"/>
          <p:cNvSpPr/>
          <p:nvPr/>
        </p:nvSpPr>
        <p:spPr>
          <a:xfrm>
            <a:off x="8613765" y="5125662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26" name="直線コネクタ 71"/>
          <p:cNvCxnSpPr>
            <a:stCxn id="62" idx="2"/>
            <a:endCxn id="123" idx="3"/>
          </p:cNvCxnSpPr>
          <p:nvPr/>
        </p:nvCxnSpPr>
        <p:spPr>
          <a:xfrm rot="5400000">
            <a:off x="8640389" y="4365352"/>
            <a:ext cx="1003686" cy="69693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図形グループ 128"/>
          <p:cNvGrpSpPr/>
          <p:nvPr/>
        </p:nvGrpSpPr>
        <p:grpSpPr>
          <a:xfrm>
            <a:off x="7024518" y="2513266"/>
            <a:ext cx="1584000" cy="563253"/>
            <a:chOff x="1115539" y="2252707"/>
            <a:chExt cx="2160000" cy="563253"/>
          </a:xfrm>
          <a:solidFill>
            <a:srgbClr val="FFFFFF"/>
          </a:solidFill>
        </p:grpSpPr>
        <p:sp>
          <p:nvSpPr>
            <p:cNvPr id="130" name="正方形/長方形 129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業者</a:t>
              </a:r>
            </a:p>
          </p:txBody>
        </p:sp>
        <p:sp>
          <p:nvSpPr>
            <p:cNvPr id="131" name="正方形/長方形 130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1115539" y="2724912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33" name="図形グループ 132"/>
          <p:cNvGrpSpPr/>
          <p:nvPr/>
        </p:nvGrpSpPr>
        <p:grpSpPr>
          <a:xfrm>
            <a:off x="5373765" y="1618533"/>
            <a:ext cx="1584000" cy="564067"/>
            <a:chOff x="1115539" y="2252707"/>
            <a:chExt cx="2160000" cy="564067"/>
          </a:xfrm>
          <a:solidFill>
            <a:srgbClr val="FFFFFF"/>
          </a:solidFill>
        </p:grpSpPr>
        <p:sp>
          <p:nvSpPr>
            <p:cNvPr id="134" name="正方形/長方形 133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ユーザ</a:t>
              </a: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1115539" y="2630483"/>
              <a:ext cx="2160000" cy="9442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1115539" y="2725726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37" name="図形グループ 136"/>
          <p:cNvGrpSpPr/>
          <p:nvPr/>
        </p:nvGrpSpPr>
        <p:grpSpPr>
          <a:xfrm>
            <a:off x="5373765" y="2508931"/>
            <a:ext cx="1584000" cy="563253"/>
            <a:chOff x="1115539" y="2252707"/>
            <a:chExt cx="2160000" cy="563253"/>
          </a:xfrm>
          <a:solidFill>
            <a:srgbClr val="FFFFFF"/>
          </a:solidFill>
        </p:grpSpPr>
        <p:sp>
          <p:nvSpPr>
            <p:cNvPr id="138" name="正方形/長方形 137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顧客</a:t>
              </a: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1115539" y="2630483"/>
              <a:ext cx="2160000" cy="9442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1115539" y="2724912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43" name="図形グループ 142"/>
          <p:cNvGrpSpPr/>
          <p:nvPr/>
        </p:nvGrpSpPr>
        <p:grpSpPr>
          <a:xfrm>
            <a:off x="5941475" y="2185501"/>
            <a:ext cx="448580" cy="150662"/>
            <a:chOff x="4269305" y="2191958"/>
            <a:chExt cx="448580" cy="150662"/>
          </a:xfrm>
          <a:solidFill>
            <a:srgbClr val="FFFFFF"/>
          </a:solidFill>
        </p:grpSpPr>
        <p:sp>
          <p:nvSpPr>
            <p:cNvPr id="141" name="二等辺三角形 18"/>
            <p:cNvSpPr/>
            <p:nvPr/>
          </p:nvSpPr>
          <p:spPr>
            <a:xfrm>
              <a:off x="4269305" y="2195480"/>
              <a:ext cx="170682" cy="147140"/>
            </a:xfrm>
            <a:prstGeom prst="triangle">
              <a:avLst/>
            </a:prstGeom>
            <a:grpFill/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2" name="二等辺三角形 18"/>
            <p:cNvSpPr/>
            <p:nvPr/>
          </p:nvSpPr>
          <p:spPr>
            <a:xfrm>
              <a:off x="4547203" y="2191958"/>
              <a:ext cx="170682" cy="147140"/>
            </a:xfrm>
            <a:prstGeom prst="triangle">
              <a:avLst/>
            </a:prstGeom>
            <a:grpFill/>
            <a:ln w="127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144" name="直線コネクタ 71"/>
          <p:cNvCxnSpPr>
            <a:stCxn id="138" idx="0"/>
            <a:endCxn id="141" idx="3"/>
          </p:cNvCxnSpPr>
          <p:nvPr/>
        </p:nvCxnSpPr>
        <p:spPr>
          <a:xfrm rot="16200000" flipV="1">
            <a:off x="6009909" y="2353073"/>
            <a:ext cx="172767" cy="1389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71"/>
          <p:cNvCxnSpPr>
            <a:stCxn id="130" idx="0"/>
            <a:endCxn id="142" idx="3"/>
          </p:cNvCxnSpPr>
          <p:nvPr/>
        </p:nvCxnSpPr>
        <p:spPr>
          <a:xfrm rot="16200000" flipV="1">
            <a:off x="6970304" y="1667051"/>
            <a:ext cx="180624" cy="15118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ひし形 153"/>
          <p:cNvSpPr/>
          <p:nvPr/>
        </p:nvSpPr>
        <p:spPr>
          <a:xfrm>
            <a:off x="6957765" y="1838386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55" name="直線コネクタ 154"/>
          <p:cNvCxnSpPr>
            <a:stCxn id="154" idx="3"/>
          </p:cNvCxnSpPr>
          <p:nvPr/>
        </p:nvCxnSpPr>
        <p:spPr>
          <a:xfrm flipV="1">
            <a:off x="7137766" y="1926270"/>
            <a:ext cx="1650933" cy="21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71"/>
          <p:cNvCxnSpPr>
            <a:stCxn id="113" idx="3"/>
            <a:endCxn id="93" idx="1"/>
          </p:cNvCxnSpPr>
          <p:nvPr/>
        </p:nvCxnSpPr>
        <p:spPr>
          <a:xfrm rot="10800000" flipV="1">
            <a:off x="2048831" y="1511258"/>
            <a:ext cx="6479934" cy="4360675"/>
          </a:xfrm>
          <a:prstGeom prst="bentConnector3">
            <a:avLst>
              <a:gd name="adj1" fmla="val 10352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図形グループ 167"/>
          <p:cNvGrpSpPr/>
          <p:nvPr/>
        </p:nvGrpSpPr>
        <p:grpSpPr>
          <a:xfrm>
            <a:off x="8703765" y="2323494"/>
            <a:ext cx="1584000" cy="756061"/>
            <a:chOff x="1115539" y="2252707"/>
            <a:chExt cx="2160000" cy="756061"/>
          </a:xfrm>
          <a:solidFill>
            <a:srgbClr val="FFFFFF"/>
          </a:solidFill>
        </p:grpSpPr>
        <p:sp>
          <p:nvSpPr>
            <p:cNvPr id="169" name="正方形/長方形 168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閾値</a:t>
              </a: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1115539" y="2630483"/>
              <a:ext cx="2160000" cy="2854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en-US" altLang="ja-JP" sz="1400" dirty="0">
                  <a:solidFill>
                    <a:srgbClr val="595959"/>
                  </a:solidFill>
                  <a:latin typeface="Consolas" charset="0"/>
                  <a:ea typeface="Consolas" charset="0"/>
                  <a:cs typeface="Consolas" charset="0"/>
                </a:rPr>
                <a:t>threshold: </a:t>
              </a:r>
              <a:r>
                <a:rPr lang="en-US" altLang="ja-JP" sz="1400" dirty="0" err="1">
                  <a:solidFill>
                    <a:srgbClr val="595959"/>
                  </a:solidFill>
                  <a:latin typeface="Consolas" charset="0"/>
                  <a:ea typeface="Consolas" charset="0"/>
                  <a:cs typeface="Consolas" charset="0"/>
                </a:rPr>
                <a:t>int</a:t>
              </a:r>
              <a:endParaRPr lang="en-US" altLang="ja-JP" sz="1400" dirty="0">
                <a:solidFill>
                  <a:srgbClr val="595959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1115539" y="2917720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173" name="ひし形 172"/>
          <p:cNvSpPr/>
          <p:nvPr/>
        </p:nvSpPr>
        <p:spPr>
          <a:xfrm>
            <a:off x="7443765" y="3288499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ひし形 173"/>
          <p:cNvSpPr/>
          <p:nvPr/>
        </p:nvSpPr>
        <p:spPr>
          <a:xfrm>
            <a:off x="4690448" y="3083387"/>
            <a:ext cx="180000" cy="180000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75" name="直線コネクタ 71"/>
          <p:cNvCxnSpPr>
            <a:stCxn id="44" idx="0"/>
            <a:endCxn id="174" idx="2"/>
          </p:cNvCxnSpPr>
          <p:nvPr/>
        </p:nvCxnSpPr>
        <p:spPr>
          <a:xfrm rot="16200000" flipV="1">
            <a:off x="5786143" y="2257693"/>
            <a:ext cx="201928" cy="221331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コネクタ 71"/>
          <p:cNvCxnSpPr>
            <a:stCxn id="173" idx="0"/>
            <a:endCxn id="171" idx="2"/>
          </p:cNvCxnSpPr>
          <p:nvPr/>
        </p:nvCxnSpPr>
        <p:spPr>
          <a:xfrm rot="5400000" flipH="1" flipV="1">
            <a:off x="8410294" y="2203027"/>
            <a:ext cx="208945" cy="19620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図形グループ 149"/>
          <p:cNvGrpSpPr/>
          <p:nvPr/>
        </p:nvGrpSpPr>
        <p:grpSpPr>
          <a:xfrm>
            <a:off x="8683286" y="1432963"/>
            <a:ext cx="1584000" cy="756061"/>
            <a:chOff x="1115539" y="2252707"/>
            <a:chExt cx="2160000" cy="756061"/>
          </a:xfrm>
          <a:solidFill>
            <a:srgbClr val="FFFFFF"/>
          </a:solidFill>
        </p:grpSpPr>
        <p:sp>
          <p:nvSpPr>
            <p:cNvPr id="151" name="正方形/長方形 150"/>
            <p:cNvSpPr/>
            <p:nvPr/>
          </p:nvSpPr>
          <p:spPr>
            <a:xfrm>
              <a:off x="1115539" y="2252707"/>
              <a:ext cx="2160000" cy="377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名前</a:t>
              </a:r>
            </a:p>
          </p:txBody>
        </p:sp>
        <p:sp>
          <p:nvSpPr>
            <p:cNvPr id="152" name="正方形/長方形 151"/>
            <p:cNvSpPr/>
            <p:nvPr/>
          </p:nvSpPr>
          <p:spPr>
            <a:xfrm>
              <a:off x="1115539" y="2630483"/>
              <a:ext cx="2160000" cy="2854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en-US" altLang="ja-JP" sz="1400" dirty="0">
                  <a:solidFill>
                    <a:srgbClr val="595959"/>
                  </a:solidFill>
                  <a:latin typeface="Consolas" charset="0"/>
                  <a:ea typeface="Consolas" charset="0"/>
                  <a:cs typeface="Consolas" charset="0"/>
                </a:rPr>
                <a:t>name: String</a:t>
              </a:r>
            </a:p>
          </p:txBody>
        </p:sp>
        <p:sp>
          <p:nvSpPr>
            <p:cNvPr id="153" name="正方形/長方形 152"/>
            <p:cNvSpPr/>
            <p:nvPr/>
          </p:nvSpPr>
          <p:spPr>
            <a:xfrm>
              <a:off x="1115539" y="2917720"/>
              <a:ext cx="2160000" cy="910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2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113" name="二等辺三角形 18"/>
          <p:cNvSpPr/>
          <p:nvPr/>
        </p:nvSpPr>
        <p:spPr>
          <a:xfrm rot="5400000">
            <a:off x="8516994" y="1437688"/>
            <a:ext cx="170682" cy="147140"/>
          </a:xfrm>
          <a:prstGeom prst="triangl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19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7" grpId="0" animBg="1"/>
      <p:bldP spid="71" grpId="0" animBg="1"/>
      <p:bldP spid="76" grpId="0" animBg="1"/>
      <p:bldP spid="86" grpId="0" animBg="1"/>
      <p:bldP spid="98" grpId="0" animBg="1"/>
      <p:bldP spid="110" grpId="0" animBg="1"/>
      <p:bldP spid="111" grpId="0" animBg="1"/>
      <p:bldP spid="112" grpId="0" animBg="1"/>
      <p:bldP spid="123" grpId="0" animBg="1"/>
      <p:bldP spid="154" grpId="0" animBg="1"/>
      <p:bldP spid="173" grpId="0" animBg="1"/>
      <p:bldP spid="174" grpId="0" animBg="1"/>
      <p:bldP spid="1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オブジェクトを見つけ出すときの注意点</a:t>
            </a:r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3004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 dirty="0"/>
              <a:t>言語に標準で用意されている型に頼らない．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ja-JP" altLang="en-US" dirty="0"/>
              <a:t>型や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ja-JP" altLang="en-US" dirty="0"/>
              <a:t>型など．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配列や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altLang="ja-JP" dirty="0"/>
              <a:t>, 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ja-JP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も</a:t>
            </a:r>
            <a:r>
              <a:rPr lang="ja-JP" altLang="en-US" dirty="0"/>
              <a:t>同様．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例</a:t>
            </a:r>
            <a:endParaRPr lang="en-US" altLang="ja-JP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739753" y="4543063"/>
            <a:ext cx="3857146" cy="6463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Map&lt;String, Integer&gt; stocks;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List&lt;String&gt;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userNames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;</a:t>
            </a:r>
            <a:endParaRPr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739753" y="5325106"/>
            <a:ext cx="3857146" cy="6463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Stocks stocks;         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Users users;</a:t>
            </a:r>
            <a:endParaRPr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07464" y="4555671"/>
            <a:ext cx="2590774" cy="6463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productName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userName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;</a:t>
            </a:r>
            <a:endParaRPr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07465" y="5325106"/>
            <a:ext cx="2590774" cy="6463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ProductName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pname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;  </a:t>
            </a:r>
          </a:p>
          <a:p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UserName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uname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;</a:t>
            </a:r>
            <a:endParaRPr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乗算記号 13"/>
          <p:cNvSpPr/>
          <p:nvPr/>
        </p:nvSpPr>
        <p:spPr>
          <a:xfrm>
            <a:off x="4034299" y="4421635"/>
            <a:ext cx="914400" cy="914400"/>
          </a:xfrm>
          <a:prstGeom prst="mathMultiply">
            <a:avLst>
              <a:gd name="adj1" fmla="val 145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乗算記号 14"/>
          <p:cNvSpPr/>
          <p:nvPr/>
        </p:nvSpPr>
        <p:spPr>
          <a:xfrm>
            <a:off x="9067800" y="4426976"/>
            <a:ext cx="914400" cy="914400"/>
          </a:xfrm>
          <a:prstGeom prst="mathMultiply">
            <a:avLst>
              <a:gd name="adj1" fmla="val 145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ドーナツ 16"/>
          <p:cNvSpPr/>
          <p:nvPr/>
        </p:nvSpPr>
        <p:spPr>
          <a:xfrm>
            <a:off x="4171853" y="5325106"/>
            <a:ext cx="646331" cy="646331"/>
          </a:xfrm>
          <a:prstGeom prst="donut">
            <a:avLst>
              <a:gd name="adj" fmla="val 129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8" name="コンテンツ プレースホルダー 8"/>
          <p:cNvSpPr txBox="1">
            <a:spLocks/>
          </p:cNvSpPr>
          <p:nvPr/>
        </p:nvSpPr>
        <p:spPr>
          <a:xfrm>
            <a:off x="6777404" y="2812425"/>
            <a:ext cx="5414596" cy="10190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kumimoji="1" sz="3600" kern="1200" cap="none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charset="2"/>
              <a:buChar char="u"/>
              <a:defRPr kumimoji="1" sz="3200" kern="1200" cap="none" baseline="0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charset="2"/>
              <a:buChar char="ü"/>
              <a:defRPr kumimoji="1" sz="2800" kern="1200" cap="none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charset="2"/>
              <a:buChar char="n"/>
              <a:defRPr kumimoji="1" sz="2400" kern="1200" cap="none" baseline="0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Small Object Programming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First Class Collection</a:t>
            </a:r>
          </a:p>
        </p:txBody>
      </p:sp>
      <p:sp>
        <p:nvSpPr>
          <p:cNvPr id="19" name="ドーナツ 18">
            <a:extLst>
              <a:ext uri="{FF2B5EF4-FFF2-40B4-BE49-F238E27FC236}">
                <a16:creationId xmlns:a16="http://schemas.microsoft.com/office/drawing/2014/main" id="{04537A4B-C620-CF48-9C87-41B13F4EBCB8}"/>
              </a:ext>
            </a:extLst>
          </p:cNvPr>
          <p:cNvSpPr/>
          <p:nvPr/>
        </p:nvSpPr>
        <p:spPr>
          <a:xfrm>
            <a:off x="9201834" y="5325106"/>
            <a:ext cx="646331" cy="646331"/>
          </a:xfrm>
          <a:prstGeom prst="donut">
            <a:avLst>
              <a:gd name="adj" fmla="val 129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3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E7496F-3D0A-9C49-8F86-4B353ACE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D352E7-FB9C-0D42-95E3-24C6566C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1A4329-F5C2-2B44-96F7-124011619CFF}"/>
              </a:ext>
            </a:extLst>
          </p:cNvPr>
          <p:cNvSpPr txBox="1"/>
          <p:nvPr/>
        </p:nvSpPr>
        <p:spPr>
          <a:xfrm>
            <a:off x="838200" y="2601006"/>
            <a:ext cx="2590774" cy="6463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productName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userName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;</a:t>
            </a:r>
            <a:endParaRPr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FC7BF09-16FB-7141-A02A-D6B566DFA277}"/>
              </a:ext>
            </a:extLst>
          </p:cNvPr>
          <p:cNvSpPr txBox="1"/>
          <p:nvPr/>
        </p:nvSpPr>
        <p:spPr>
          <a:xfrm>
            <a:off x="838200" y="5186329"/>
            <a:ext cx="2590774" cy="6463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ProductName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name;  </a:t>
            </a:r>
          </a:p>
          <a:p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UserName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name;</a:t>
            </a:r>
            <a:endParaRPr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1926BDD-7634-BD4D-83E6-FA584DFF5B12}"/>
              </a:ext>
            </a:extLst>
          </p:cNvPr>
          <p:cNvSpPr txBox="1"/>
          <p:nvPr/>
        </p:nvSpPr>
        <p:spPr>
          <a:xfrm>
            <a:off x="4331811" y="1631511"/>
            <a:ext cx="7402989" cy="258532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void method1() {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kumimoji="1" lang="en-US" altLang="ja-JP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productName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= "...";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US" altLang="ja-JP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= "...";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callSomeMethod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ja-JP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productName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callSomeMethod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lang="en-US" altLang="ja-JP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US" altLang="ja-JP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// ... </a:t>
            </a:r>
            <a:r>
              <a:rPr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間違いに気付かないままリリースする危険性あり．</a:t>
            </a:r>
            <a:endParaRPr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BB8F79-A2BD-C04C-8B05-69465C337038}"/>
              </a:ext>
            </a:extLst>
          </p:cNvPr>
          <p:cNvSpPr txBox="1"/>
          <p:nvPr/>
        </p:nvSpPr>
        <p:spPr>
          <a:xfrm>
            <a:off x="4331810" y="4216834"/>
            <a:ext cx="7402989" cy="258532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void method1() {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ProductName </a:t>
            </a:r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= new ProductName("...");</a:t>
            </a:r>
            <a:endParaRPr kumimoji="1"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uName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("...");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callSomeMethod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pName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uName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callSomeMethod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uName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, ProductName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pName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D02CAE7-7755-9141-BA36-0D54D50268DF}"/>
              </a:ext>
            </a:extLst>
          </p:cNvPr>
          <p:cNvSpPr/>
          <p:nvPr/>
        </p:nvSpPr>
        <p:spPr>
          <a:xfrm>
            <a:off x="8434784" y="5341381"/>
            <a:ext cx="3148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// &lt;- </a:t>
            </a:r>
            <a:r>
              <a:rPr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コンパイルエラー！</a:t>
            </a:r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98F29EE-F064-6341-8C43-508DAD21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標準で用意されている型に</a:t>
            </a:r>
            <a:br>
              <a:rPr kumimoji="1" lang="en-US" altLang="ja-JP" dirty="0"/>
            </a:br>
            <a:r>
              <a:rPr kumimoji="1" lang="ja-JP" altLang="en-US"/>
              <a:t>頼らない（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1" lang="en-US" altLang="ja-JP" dirty="0"/>
              <a:t>, 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1" lang="ja-JP" altLang="en-US"/>
              <a:t>など）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20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8F29EE-F064-6341-8C43-508DAD21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標準で用意されている型に</a:t>
            </a:r>
            <a:br>
              <a:rPr kumimoji="1" lang="en-US" altLang="ja-JP" dirty="0"/>
            </a:br>
            <a:r>
              <a:rPr kumimoji="1" lang="ja-JP" altLang="en-US"/>
              <a:t>頼らない（</a:t>
            </a:r>
            <a:r>
              <a:rPr kumimoji="1"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配列や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1" lang="ja-JP" altLang="en-US"/>
              <a:t>など）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839AB2-C311-B14C-9C63-9F5DD1BF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43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ja-JP" dirty="0"/>
              <a:t>First class collection</a:t>
            </a:r>
          </a:p>
          <a:p>
            <a:pPr lvl="1">
              <a:lnSpc>
                <a:spcPct val="110000"/>
              </a:lnSpc>
            </a:pPr>
            <a:r>
              <a:rPr lang="ja-JP" altLang="en-US"/>
              <a:t>配列や</a:t>
            </a:r>
            <a:r>
              <a:rPr lang="en-US" altLang="ja-JP" dirty="0"/>
              <a:t>List</a:t>
            </a:r>
            <a:r>
              <a:rPr lang="ja-JP" altLang="en-US"/>
              <a:t>を操作するメソッドもその型に用意する．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/>
              <a:t>カプセル化（操作内容を限定する）．</a:t>
            </a:r>
            <a:endParaRPr lang="en-US" altLang="ja-JP" dirty="0"/>
          </a:p>
          <a:p>
            <a:pPr>
              <a:lnSpc>
                <a:spcPct val="110000"/>
              </a:lnSpc>
            </a:pP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E7496F-3D0A-9C49-8F86-4B353ACE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D352E7-FB9C-0D42-95E3-24C6566C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4EFBD5-D5D9-5145-85C0-7B248EA90785}"/>
              </a:ext>
            </a:extLst>
          </p:cNvPr>
          <p:cNvSpPr txBox="1"/>
          <p:nvPr/>
        </p:nvSpPr>
        <p:spPr>
          <a:xfrm>
            <a:off x="838200" y="3939988"/>
            <a:ext cx="5250155" cy="23083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ProductAndChange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sells(Product p,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int[] coins){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int sum = 0;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coins.length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sum += coins[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endParaRPr kumimoji="1"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D4D7A65-DB71-D541-88E3-20E5C2A0AAB0}"/>
              </a:ext>
            </a:extLst>
          </p:cNvPr>
          <p:cNvSpPr txBox="1"/>
          <p:nvPr/>
        </p:nvSpPr>
        <p:spPr>
          <a:xfrm>
            <a:off x="6990105" y="3938139"/>
            <a:ext cx="4363695" cy="147732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ProductAndChange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sells(Product p,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  Coins inserted){</a:t>
            </a: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Money sum = </a:t>
            </a:r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inserted.sum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endParaRPr kumimoji="1"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C5A39A-660E-0C68-310C-EA6A9D449DCD}"/>
              </a:ext>
            </a:extLst>
          </p:cNvPr>
          <p:cNvSpPr txBox="1"/>
          <p:nvPr/>
        </p:nvSpPr>
        <p:spPr>
          <a:xfrm>
            <a:off x="7470845" y="5562743"/>
            <a:ext cx="3402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Tell, Don‘t Ask</a:t>
            </a:r>
            <a:endParaRPr kumimoji="1" lang="ja-JP" altLang="en-US" sz="3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863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　時計</a:t>
            </a:r>
            <a:r>
              <a:rPr lang="ja-JP" altLang="en-US" dirty="0"/>
              <a:t>のモデリング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ja-JP" altLang="en-US" dirty="0"/>
              <a:t>右図のような時計を考える．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この時計を対象にオブジェクト指向分析を行う．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アナログ時計のソフトウェア開発を行うことを考える．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ja-JP" altLang="en-US" dirty="0"/>
              <a:t>オブジェクト図，クラス図，シーケンス図を作成していく．</a:t>
            </a:r>
            <a:endParaRPr lang="en-US" altLang="ja-JP" dirty="0"/>
          </a:p>
          <a:p>
            <a:pPr>
              <a:lnSpc>
                <a:spcPct val="100000"/>
              </a:lnSpc>
            </a:pP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7460" l="2540" r="976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463" y="15074"/>
            <a:ext cx="2290537" cy="2290537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FC75F4F-C1F3-2A47-B377-875F6027D833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10" name="直角三角形 9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7F0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24000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96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　</a:t>
            </a:r>
            <a:r>
              <a:rPr lang="ja-JP" altLang="en-US" sz="2700"/>
              <a:t>時計</a:t>
            </a:r>
            <a:r>
              <a:rPr lang="ja-JP" altLang="en-US" sz="2700" dirty="0"/>
              <a:t>のモデリング</a:t>
            </a:r>
            <a:br>
              <a:rPr lang="en-US" altLang="ja-JP" sz="2700" dirty="0"/>
            </a:br>
            <a:r>
              <a:rPr lang="ja-JP" altLang="en-US"/>
              <a:t>　オブジェクト図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オブジェクト図を書く．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具体的な値は右図の時計</a:t>
            </a:r>
            <a:r>
              <a:rPr lang="ja-JP" altLang="en-US"/>
              <a:t>の通り（</a:t>
            </a:r>
            <a:r>
              <a:rPr lang="en-US" altLang="ja-JP" dirty="0"/>
              <a:t>10:08:33</a:t>
            </a:r>
            <a:r>
              <a:rPr lang="ja-JP" altLang="en-US"/>
              <a:t>）と</a:t>
            </a:r>
            <a:r>
              <a:rPr lang="ja-JP" altLang="en-US" dirty="0"/>
              <a:t>する．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アナログ時計のオブジェクトは何か．</a:t>
            </a:r>
            <a:endParaRPr kumimoji="1" lang="en-US" altLang="ja-JP" dirty="0"/>
          </a:p>
          <a:p>
            <a:pPr lvl="2">
              <a:lnSpc>
                <a:spcPct val="100000"/>
              </a:lnSpc>
            </a:pPr>
            <a:r>
              <a:rPr kumimoji="1" lang="ja-JP" altLang="en-US" dirty="0"/>
              <a:t>オブジェクトとは具体的な部品．</a:t>
            </a:r>
            <a:endParaRPr kumimoji="1" lang="en-US" altLang="ja-JP" dirty="0"/>
          </a:p>
          <a:p>
            <a:pPr lvl="3">
              <a:lnSpc>
                <a:spcPct val="100000"/>
              </a:lnSpc>
            </a:pPr>
            <a:r>
              <a:rPr lang="ja-JP" altLang="en-US" dirty="0"/>
              <a:t>部品の属性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7460" l="2540" r="976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463" y="-1"/>
            <a:ext cx="2290537" cy="2290537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C569A9F-FCC7-C24A-8B67-2411C4519E35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9" name="直角三角形 8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7F0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524000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19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　</a:t>
            </a:r>
            <a:r>
              <a:rPr lang="ja-JP" altLang="en-US" sz="2700"/>
              <a:t>時計</a:t>
            </a:r>
            <a:r>
              <a:rPr lang="ja-JP" altLang="en-US" sz="2700" dirty="0"/>
              <a:t>のモデリング</a:t>
            </a:r>
            <a:br>
              <a:rPr lang="en-US" altLang="ja-JP" sz="2700" dirty="0"/>
            </a:br>
            <a:r>
              <a:rPr lang="ja-JP" altLang="en-US"/>
              <a:t>　クラス図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クラス図を書く．</a:t>
            </a:r>
            <a:endParaRPr kumimoji="1"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7460" l="2540" r="976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463" y="0"/>
            <a:ext cx="2290537" cy="2290537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67EA5DC-E8F2-3E43-AA0D-82EA100BEBCA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9" name="直角三角形 8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7F0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524000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9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　</a:t>
            </a:r>
            <a:r>
              <a:rPr lang="ja-JP" altLang="en-US" sz="2700"/>
              <a:t>時計</a:t>
            </a:r>
            <a:r>
              <a:rPr lang="ja-JP" altLang="en-US" sz="2700" dirty="0"/>
              <a:t>のモデリング</a:t>
            </a:r>
            <a:br>
              <a:rPr lang="en-US" altLang="ja-JP" sz="2700" dirty="0"/>
            </a:br>
            <a:r>
              <a:rPr lang="ja-JP" altLang="en-US"/>
              <a:t>　オブジェクト図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オブジェクト図を書く．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具体的な値は右図の時計の通り（</a:t>
            </a:r>
            <a:r>
              <a:rPr lang="en-US" altLang="ja-JP" dirty="0"/>
              <a:t>10:08:33</a:t>
            </a:r>
            <a:r>
              <a:rPr lang="ja-JP" altLang="en-US"/>
              <a:t>）とする．</a:t>
            </a:r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7460" l="2540" r="976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463" y="0"/>
            <a:ext cx="2290537" cy="2290537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73FE7A6-2F41-3F4A-854F-F5B48BF9B787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9" name="直角三角形 8"/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672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524002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解</a:t>
              </a:r>
            </a:p>
          </p:txBody>
        </p:sp>
      </p:grpSp>
      <p:grpSp>
        <p:nvGrpSpPr>
          <p:cNvPr id="12" name="図形グループ 11"/>
          <p:cNvGrpSpPr/>
          <p:nvPr/>
        </p:nvGrpSpPr>
        <p:grpSpPr>
          <a:xfrm>
            <a:off x="5295317" y="4377033"/>
            <a:ext cx="1800000" cy="782158"/>
            <a:chOff x="893959" y="3047553"/>
            <a:chExt cx="1800000" cy="782158"/>
          </a:xfrm>
          <a:solidFill>
            <a:srgbClr val="FFFFFF"/>
          </a:solidFill>
        </p:grpSpPr>
        <p:sp>
          <p:nvSpPr>
            <p:cNvPr id="13" name="正方形/長方形 12"/>
            <p:cNvSpPr/>
            <p:nvPr/>
          </p:nvSpPr>
          <p:spPr>
            <a:xfrm>
              <a:off x="893959" y="3047553"/>
              <a:ext cx="180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：短針</a:t>
              </a: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893959" y="3469711"/>
              <a:ext cx="180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指す位置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=10</a:t>
              </a:r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3162947" y="4377033"/>
            <a:ext cx="1800000" cy="782158"/>
            <a:chOff x="893959" y="3907601"/>
            <a:chExt cx="1800000" cy="782158"/>
          </a:xfrm>
          <a:solidFill>
            <a:srgbClr val="FFFFFF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893959" y="3907601"/>
              <a:ext cx="180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：長針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893959" y="4329759"/>
              <a:ext cx="180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指す位置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=8</a:t>
              </a:r>
            </a:p>
          </p:txBody>
        </p:sp>
      </p:grpSp>
      <p:grpSp>
        <p:nvGrpSpPr>
          <p:cNvPr id="18" name="図形グループ 17"/>
          <p:cNvGrpSpPr/>
          <p:nvPr/>
        </p:nvGrpSpPr>
        <p:grpSpPr>
          <a:xfrm>
            <a:off x="7322450" y="4374537"/>
            <a:ext cx="1800000" cy="793733"/>
            <a:chOff x="893959" y="4820409"/>
            <a:chExt cx="1800000" cy="793733"/>
          </a:xfrm>
          <a:solidFill>
            <a:srgbClr val="FFFFFF"/>
          </a:solidFill>
        </p:grpSpPr>
        <p:sp>
          <p:nvSpPr>
            <p:cNvPr id="19" name="正方形/長方形 18"/>
            <p:cNvSpPr/>
            <p:nvPr/>
          </p:nvSpPr>
          <p:spPr>
            <a:xfrm>
              <a:off x="893959" y="4820409"/>
              <a:ext cx="180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：秒針</a:t>
              </a: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893959" y="5254142"/>
              <a:ext cx="180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指す位置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=33</a:t>
              </a:r>
            </a:p>
          </p:txBody>
        </p:sp>
      </p:grpSp>
      <p:grpSp>
        <p:nvGrpSpPr>
          <p:cNvPr id="21" name="図形グループ 20"/>
          <p:cNvGrpSpPr/>
          <p:nvPr/>
        </p:nvGrpSpPr>
        <p:grpSpPr>
          <a:xfrm>
            <a:off x="3162947" y="5324974"/>
            <a:ext cx="1800000" cy="782158"/>
            <a:chOff x="3185431" y="3047553"/>
            <a:chExt cx="1800000" cy="782158"/>
          </a:xfrm>
          <a:solidFill>
            <a:srgbClr val="FFFFFF"/>
          </a:solidFill>
        </p:grpSpPr>
        <p:sp>
          <p:nvSpPr>
            <p:cNvPr id="22" name="正方形/長方形 21"/>
            <p:cNvSpPr/>
            <p:nvPr/>
          </p:nvSpPr>
          <p:spPr>
            <a:xfrm>
              <a:off x="3185431" y="3047553"/>
              <a:ext cx="180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：フレーム</a:t>
              </a: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3185431" y="3469711"/>
              <a:ext cx="180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4" name="図形グループ 23"/>
          <p:cNvGrpSpPr/>
          <p:nvPr/>
        </p:nvGrpSpPr>
        <p:grpSpPr>
          <a:xfrm>
            <a:off x="5295317" y="5324974"/>
            <a:ext cx="1800000" cy="782158"/>
            <a:chOff x="3185431" y="3907601"/>
            <a:chExt cx="1800000" cy="782158"/>
          </a:xfrm>
          <a:solidFill>
            <a:srgbClr val="FFFFFF"/>
          </a:solidFill>
        </p:grpSpPr>
        <p:sp>
          <p:nvSpPr>
            <p:cNvPr id="25" name="正方形/長方形 24"/>
            <p:cNvSpPr/>
            <p:nvPr/>
          </p:nvSpPr>
          <p:spPr>
            <a:xfrm>
              <a:off x="3185431" y="3907601"/>
              <a:ext cx="180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：文字盤</a:t>
              </a: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185431" y="4329759"/>
              <a:ext cx="180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7322450" y="5324974"/>
            <a:ext cx="1800000" cy="782158"/>
            <a:chOff x="3185431" y="4820409"/>
            <a:chExt cx="1800000" cy="782158"/>
          </a:xfrm>
          <a:solidFill>
            <a:srgbClr val="FFFFFF"/>
          </a:solidFill>
        </p:grpSpPr>
        <p:sp>
          <p:nvSpPr>
            <p:cNvPr id="28" name="正方形/長方形 27"/>
            <p:cNvSpPr/>
            <p:nvPr/>
          </p:nvSpPr>
          <p:spPr>
            <a:xfrm>
              <a:off x="3185431" y="4820409"/>
              <a:ext cx="180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：ムーブメント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3185431" y="5242567"/>
              <a:ext cx="180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現在時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=10:08:33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368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956000" y="802298"/>
            <a:ext cx="8559600" cy="2520000"/>
          </a:xfrm>
        </p:spPr>
        <p:txBody>
          <a:bodyPr/>
          <a:lstStyle/>
          <a:p>
            <a:r>
              <a:rPr lang="ja-JP" altLang="en-US" sz="3600"/>
              <a:t>岡山大学</a:t>
            </a:r>
            <a:br>
              <a:rPr lang="en-US" altLang="ja-JP" cap="none" dirty="0"/>
            </a:br>
            <a:r>
              <a:rPr lang="ja-JP" altLang="en-US" cap="none"/>
              <a:t>ソフトウェア設計</a:t>
            </a:r>
            <a:endParaRPr kumimoji="1" lang="ja-JP" altLang="en-US" cap="none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1100" y="3602038"/>
            <a:ext cx="9829800" cy="1655762"/>
          </a:xfrm>
        </p:spPr>
        <p:txBody>
          <a:bodyPr>
            <a:normAutofit/>
          </a:bodyPr>
          <a:lstStyle/>
          <a:p>
            <a:r>
              <a:rPr lang="ja-JP" altLang="en-US" cap="none" dirty="0"/>
              <a:t>京都産業</a:t>
            </a:r>
            <a:r>
              <a:rPr lang="ja-JP" altLang="en-US" cap="none"/>
              <a:t>大学　教授　</a:t>
            </a:r>
            <a:r>
              <a:rPr lang="ja-JP" altLang="en-US" cap="none" dirty="0"/>
              <a:t>玉田</a:t>
            </a:r>
            <a:r>
              <a:rPr lang="ja-JP" altLang="en-US" cap="none"/>
              <a:t>春昭</a:t>
            </a:r>
            <a:endParaRPr lang="en-US" altLang="ja-JP" cap="none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A32A063A-AF70-3D31-4D1F-D80A481B7379}"/>
              </a:ext>
            </a:extLst>
          </p:cNvPr>
          <p:cNvGrpSpPr/>
          <p:nvPr/>
        </p:nvGrpSpPr>
        <p:grpSpPr>
          <a:xfrm>
            <a:off x="3218028" y="6861645"/>
            <a:ext cx="6858604" cy="1938024"/>
            <a:chOff x="3218028" y="6861645"/>
            <a:chExt cx="6858604" cy="193802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6BDE1F19-6F9B-9449-8C96-AE8263882E46}"/>
                </a:ext>
              </a:extLst>
            </p:cNvPr>
            <p:cNvGrpSpPr/>
            <p:nvPr/>
          </p:nvGrpSpPr>
          <p:grpSpPr>
            <a:xfrm>
              <a:off x="3218028" y="6861645"/>
              <a:ext cx="6858604" cy="1938024"/>
              <a:chOff x="2408356" y="4265490"/>
              <a:chExt cx="6858604" cy="1938024"/>
            </a:xfrm>
          </p:grpSpPr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6942F3AF-DE9A-6F47-BFBD-485052B3B18C}"/>
                  </a:ext>
                </a:extLst>
              </p:cNvPr>
              <p:cNvGrpSpPr/>
              <p:nvPr/>
            </p:nvGrpSpPr>
            <p:grpSpPr>
              <a:xfrm>
                <a:off x="6967296" y="4265490"/>
                <a:ext cx="2299664" cy="646331"/>
                <a:chOff x="6967296" y="4265490"/>
                <a:chExt cx="2299664" cy="646331"/>
              </a:xfrm>
            </p:grpSpPr>
            <p:pic>
              <p:nvPicPr>
                <p:cNvPr id="12" name="グラフィックス 11">
                  <a:extLst>
                    <a:ext uri="{FF2B5EF4-FFF2-40B4-BE49-F238E27FC236}">
                      <a16:creationId xmlns:a16="http://schemas.microsoft.com/office/drawing/2014/main" id="{73BC4847-E79E-B34A-89EC-CD20FB3E2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7296" y="4318655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2FCDFD8C-0E03-A541-BCED-B3F23B1E0889}"/>
                    </a:ext>
                  </a:extLst>
                </p:cNvPr>
                <p:cNvSpPr txBox="1"/>
                <p:nvPr/>
              </p:nvSpPr>
              <p:spPr>
                <a:xfrm>
                  <a:off x="7562647" y="4265490"/>
                  <a:ext cx="170431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FD9F422-13CF-F646-A716-498905205B41}"/>
                  </a:ext>
                </a:extLst>
              </p:cNvPr>
              <p:cNvSpPr txBox="1"/>
              <p:nvPr/>
            </p:nvSpPr>
            <p:spPr>
              <a:xfrm>
                <a:off x="3003707" y="4265490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@tama5</a:t>
                </a:r>
                <a:endParaRPr kumimoji="1" lang="ja-JP" altLang="en-US" sz="36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F705864F-9900-304A-A41C-C69585FA54EA}"/>
                  </a:ext>
                </a:extLst>
              </p:cNvPr>
              <p:cNvGrpSpPr/>
              <p:nvPr/>
            </p:nvGrpSpPr>
            <p:grpSpPr>
              <a:xfrm>
                <a:off x="2408356" y="4911336"/>
                <a:ext cx="6858604" cy="646331"/>
                <a:chOff x="2408356" y="4988705"/>
                <a:chExt cx="6858604" cy="646331"/>
              </a:xfrm>
            </p:grpSpPr>
            <p:pic>
              <p:nvPicPr>
                <p:cNvPr id="10" name="グラフィックス 9">
                  <a:extLst>
                    <a:ext uri="{FF2B5EF4-FFF2-40B4-BE49-F238E27FC236}">
                      <a16:creationId xmlns:a16="http://schemas.microsoft.com/office/drawing/2014/main" id="{C1F51494-DD33-5F4D-962A-86C4D767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041870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2563F00D-9EB9-BA4B-8CEE-D9D3A35151EB}"/>
                    </a:ext>
                  </a:extLst>
                </p:cNvPr>
                <p:cNvSpPr txBox="1"/>
                <p:nvPr/>
              </p:nvSpPr>
              <p:spPr>
                <a:xfrm>
                  <a:off x="3003707" y="4988705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tamada@cc.kyoto-su.ac.jp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88410142-58D0-D141-BBA7-0E6C0CEEE0FF}"/>
                  </a:ext>
                </a:extLst>
              </p:cNvPr>
              <p:cNvGrpSpPr/>
              <p:nvPr/>
            </p:nvGrpSpPr>
            <p:grpSpPr>
              <a:xfrm>
                <a:off x="2408356" y="5557183"/>
                <a:ext cx="6858603" cy="646331"/>
                <a:chOff x="2408356" y="5758888"/>
                <a:chExt cx="6858603" cy="646331"/>
              </a:xfrm>
            </p:grpSpPr>
            <p:pic>
              <p:nvPicPr>
                <p:cNvPr id="23" name="グラフィックス 22">
                  <a:extLst>
                    <a:ext uri="{FF2B5EF4-FFF2-40B4-BE49-F238E27FC236}">
                      <a16:creationId xmlns:a16="http://schemas.microsoft.com/office/drawing/2014/main" id="{2B24C49D-A6A2-1E48-A594-24D45A53D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812054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3661B47B-678D-BE43-A707-DEF65407A56D}"/>
                    </a:ext>
                  </a:extLst>
                </p:cNvPr>
                <p:cNvSpPr txBox="1"/>
                <p:nvPr/>
              </p:nvSpPr>
              <p:spPr>
                <a:xfrm>
                  <a:off x="3003706" y="5758888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https://</a:t>
                  </a:r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tamada.github.io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</p:grpSp>
        <p:pic>
          <p:nvPicPr>
            <p:cNvPr id="7" name="グラフィックス 6">
              <a:extLst>
                <a:ext uri="{FF2B5EF4-FFF2-40B4-BE49-F238E27FC236}">
                  <a16:creationId xmlns:a16="http://schemas.microsoft.com/office/drawing/2014/main" id="{008E723E-D454-A021-C7A1-9170EFEF9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8028" y="6914810"/>
              <a:ext cx="540000" cy="540000"/>
            </a:xfrm>
            <a:prstGeom prst="rect">
              <a:avLst/>
            </a:prstGeom>
          </p:spPr>
        </p:pic>
      </p:grp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01B7666-56BA-C59A-6E0A-973621B2F3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5588" y="4536399"/>
            <a:ext cx="4471380" cy="143665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8A3A2FD-461F-A66E-C411-6799DA2C1D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8" y="0"/>
            <a:ext cx="6091430" cy="34264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F32B773-C23F-7F0A-C335-9506A7525A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1426" y="0"/>
            <a:ext cx="6096001" cy="342900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2419FB3-B361-A688-0CF6-DB5F6E197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" y="3434145"/>
            <a:ext cx="6086853" cy="342385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942F826-820F-91B6-3DF2-B1D57C67EE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5998" y="3428999"/>
            <a:ext cx="6096002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　</a:t>
            </a:r>
            <a:r>
              <a:rPr lang="ja-JP" altLang="en-US" sz="2700"/>
              <a:t>時計</a:t>
            </a:r>
            <a:r>
              <a:rPr lang="ja-JP" altLang="en-US" sz="2700" dirty="0"/>
              <a:t>のモデリング</a:t>
            </a:r>
            <a:br>
              <a:rPr lang="en-US" altLang="ja-JP" sz="2700" dirty="0"/>
            </a:br>
            <a:r>
              <a:rPr lang="ja-JP" altLang="en-US"/>
              <a:t>　クラス図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クラス図を書く．</a:t>
            </a:r>
            <a:endParaRPr kumimoji="1"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7460" l="2540" r="976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463" y="0"/>
            <a:ext cx="2290537" cy="2290537"/>
          </a:xfrm>
          <a:prstGeom prst="rect">
            <a:avLst/>
          </a:prstGeom>
        </p:spPr>
      </p:pic>
      <p:grpSp>
        <p:nvGrpSpPr>
          <p:cNvPr id="75" name="図形グループ 74"/>
          <p:cNvGrpSpPr/>
          <p:nvPr/>
        </p:nvGrpSpPr>
        <p:grpSpPr>
          <a:xfrm>
            <a:off x="2178770" y="4474701"/>
            <a:ext cx="1980000" cy="1152506"/>
            <a:chOff x="6291655" y="1436910"/>
            <a:chExt cx="2584971" cy="1152506"/>
          </a:xfrm>
          <a:solidFill>
            <a:srgbClr val="FFFFFF"/>
          </a:solidFill>
        </p:grpSpPr>
        <p:sp>
          <p:nvSpPr>
            <p:cNvPr id="76" name="正方形/長方形 75"/>
            <p:cNvSpPr/>
            <p:nvPr/>
          </p:nvSpPr>
          <p:spPr>
            <a:xfrm>
              <a:off x="6291657" y="1436910"/>
              <a:ext cx="2584969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長針</a:t>
              </a: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291656" y="1872560"/>
              <a:ext cx="2579779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指す位置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291655" y="2229416"/>
              <a:ext cx="2584969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+ 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位置を更新する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()</a:t>
              </a: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79" name="図形グループ 78"/>
          <p:cNvGrpSpPr/>
          <p:nvPr/>
        </p:nvGrpSpPr>
        <p:grpSpPr>
          <a:xfrm>
            <a:off x="4324753" y="4474701"/>
            <a:ext cx="1980000" cy="1152506"/>
            <a:chOff x="6291656" y="1436910"/>
            <a:chExt cx="2584970" cy="1152506"/>
          </a:xfrm>
          <a:solidFill>
            <a:srgbClr val="FFFFFF"/>
          </a:solidFill>
        </p:grpSpPr>
        <p:sp>
          <p:nvSpPr>
            <p:cNvPr id="80" name="正方形/長方形 79"/>
            <p:cNvSpPr/>
            <p:nvPr/>
          </p:nvSpPr>
          <p:spPr>
            <a:xfrm>
              <a:off x="6291657" y="1436910"/>
              <a:ext cx="2584969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短針</a:t>
              </a: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291656" y="1872560"/>
              <a:ext cx="2584969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ja-JP" altLang="en-US" sz="14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指す位置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6291656" y="2229416"/>
              <a:ext cx="2584969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+ 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位置を更新する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()</a:t>
              </a: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83" name="図形グループ 82"/>
          <p:cNvGrpSpPr/>
          <p:nvPr/>
        </p:nvGrpSpPr>
        <p:grpSpPr>
          <a:xfrm>
            <a:off x="6476636" y="4474701"/>
            <a:ext cx="1980000" cy="1152506"/>
            <a:chOff x="6291656" y="1436910"/>
            <a:chExt cx="2587495" cy="1152506"/>
          </a:xfrm>
          <a:solidFill>
            <a:srgbClr val="FFFFFF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6291657" y="1436910"/>
              <a:ext cx="2584969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秒針</a:t>
              </a: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6291656" y="1872560"/>
              <a:ext cx="2587495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ja-JP" altLang="en-US" sz="140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指す位置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6291656" y="2229416"/>
              <a:ext cx="2584969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+ 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位置を更新する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()</a:t>
              </a: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87" name="図形グループ 86"/>
          <p:cNvGrpSpPr/>
          <p:nvPr/>
        </p:nvGrpSpPr>
        <p:grpSpPr>
          <a:xfrm>
            <a:off x="4324752" y="2666317"/>
            <a:ext cx="1980002" cy="1152506"/>
            <a:chOff x="6291655" y="1436910"/>
            <a:chExt cx="2587499" cy="1152506"/>
          </a:xfrm>
          <a:solidFill>
            <a:srgbClr val="FFFFFF"/>
          </a:solidFill>
        </p:grpSpPr>
        <p:sp>
          <p:nvSpPr>
            <p:cNvPr id="88" name="正方形/長方形 87"/>
            <p:cNvSpPr/>
            <p:nvPr/>
          </p:nvSpPr>
          <p:spPr>
            <a:xfrm>
              <a:off x="6291658" y="1436910"/>
              <a:ext cx="2587496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針</a:t>
              </a: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6291655" y="1872560"/>
              <a:ext cx="2587496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指す位置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6291655" y="2229416"/>
              <a:ext cx="2587496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+ 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位置を更新する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()</a:t>
              </a: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91" name="コンテンツ プレースホルダー 2"/>
          <p:cNvSpPr txBox="1">
            <a:spLocks/>
          </p:cNvSpPr>
          <p:nvPr/>
        </p:nvSpPr>
        <p:spPr>
          <a:xfrm>
            <a:off x="6470736" y="2351315"/>
            <a:ext cx="5416464" cy="21197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kumimoji="1" sz="3600" kern="1200" cap="none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charset="2"/>
              <a:buChar char="u"/>
              <a:defRPr kumimoji="1" sz="3200" kern="1200" cap="none" baseline="0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charset="2"/>
              <a:buChar char="ü"/>
              <a:defRPr kumimoji="1" sz="2800" kern="1200" cap="none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charset="2"/>
              <a:buChar char="n"/>
              <a:defRPr kumimoji="1" sz="2400" kern="1200" cap="none" baseline="0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ja-JP" altLang="en-US" dirty="0">
                <a:latin typeface="+mn-ea"/>
                <a:ea typeface="+mn-ea"/>
              </a:rPr>
              <a:t>長針，短針，秒針の上位概念として針を導入する．</a:t>
            </a:r>
            <a:endParaRPr lang="en-US" altLang="ja-JP" dirty="0">
              <a:latin typeface="+mn-ea"/>
              <a:ea typeface="+mn-ea"/>
            </a:endParaRPr>
          </a:p>
          <a:p>
            <a:pPr>
              <a:buFont typeface="Wingdings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つのクラスで同じフィールド，メソッドを持つ．</a:t>
            </a:r>
            <a:endParaRPr lang="en-US" altLang="ja-JP" dirty="0">
              <a:latin typeface="+mn-ea"/>
              <a:ea typeface="+mn-ea"/>
            </a:endParaRP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F5DBA1C-823B-6542-B1AB-9F3FF0C2E1A9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5CAEA01E-6B74-0341-9665-434F61FE58DC}"/>
                </a:ext>
              </a:extLst>
            </p:cNvPr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672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7E5DA341-249E-6E4B-8F29-02A0D5266ADA}"/>
                </a:ext>
              </a:extLst>
            </p:cNvPr>
            <p:cNvSpPr/>
            <p:nvPr/>
          </p:nvSpPr>
          <p:spPr>
            <a:xfrm>
              <a:off x="1524002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解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19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　</a:t>
            </a:r>
            <a:r>
              <a:rPr lang="ja-JP" altLang="en-US" sz="2700"/>
              <a:t>時計</a:t>
            </a:r>
            <a:r>
              <a:rPr lang="ja-JP" altLang="en-US" sz="2700" dirty="0"/>
              <a:t>のモデリング</a:t>
            </a:r>
            <a:br>
              <a:rPr lang="en-US" altLang="ja-JP" sz="2700" dirty="0"/>
            </a:br>
            <a:r>
              <a:rPr lang="ja-JP" altLang="en-US"/>
              <a:t>　クラス図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クラス図を書く．</a:t>
            </a:r>
            <a:endParaRPr kumimoji="1"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7460" l="2540" r="976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463" y="0"/>
            <a:ext cx="2290537" cy="2290537"/>
          </a:xfrm>
          <a:prstGeom prst="rect">
            <a:avLst/>
          </a:prstGeom>
        </p:spPr>
      </p:pic>
      <p:grpSp>
        <p:nvGrpSpPr>
          <p:cNvPr id="10" name="図形グループ 9"/>
          <p:cNvGrpSpPr/>
          <p:nvPr/>
        </p:nvGrpSpPr>
        <p:grpSpPr>
          <a:xfrm>
            <a:off x="4324752" y="2666317"/>
            <a:ext cx="1980002" cy="1152506"/>
            <a:chOff x="2800752" y="2666317"/>
            <a:chExt cx="1980002" cy="1152506"/>
          </a:xfrm>
          <a:solidFill>
            <a:srgbClr val="FFFFFF"/>
          </a:solidFill>
        </p:grpSpPr>
        <p:sp>
          <p:nvSpPr>
            <p:cNvPr id="14" name="正方形/長方形 13"/>
            <p:cNvSpPr/>
            <p:nvPr/>
          </p:nvSpPr>
          <p:spPr>
            <a:xfrm>
              <a:off x="2800754" y="2666317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+mn-ea"/>
                  <a:cs typeface="メイリオ"/>
                </a:rPr>
                <a:t>針</a:t>
              </a: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800754" y="3101967"/>
              <a:ext cx="198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ja-JP" altLang="en-US" sz="1400" dirty="0">
                  <a:solidFill>
                    <a:srgbClr val="595959"/>
                  </a:solidFill>
                  <a:latin typeface="+mn-ea"/>
                  <a:cs typeface="メイリオ"/>
                </a:rPr>
                <a:t>指す位置</a:t>
              </a:r>
              <a:endParaRPr lang="en-US" altLang="ja-JP" sz="1400" dirty="0">
                <a:solidFill>
                  <a:srgbClr val="595959"/>
                </a:solidFill>
                <a:latin typeface="+mn-ea"/>
                <a:cs typeface="メイリオ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800752" y="3458823"/>
              <a:ext cx="198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+mn-ea"/>
                  <a:cs typeface="メイリオ"/>
                </a:rPr>
                <a:t>+ </a:t>
              </a:r>
              <a:r>
                <a:rPr lang="ja-JP" altLang="en-US" sz="1400" dirty="0">
                  <a:solidFill>
                    <a:srgbClr val="595959"/>
                  </a:solidFill>
                  <a:latin typeface="+mn-ea"/>
                  <a:cs typeface="メイリオ"/>
                </a:rPr>
                <a:t>位置を更新する</a:t>
              </a:r>
              <a:r>
                <a:rPr lang="en-US" altLang="ja-JP" sz="1400" dirty="0">
                  <a:solidFill>
                    <a:srgbClr val="595959"/>
                  </a:solidFill>
                  <a:latin typeface="+mn-ea"/>
                  <a:cs typeface="メイリオ"/>
                </a:rPr>
                <a:t>()</a:t>
              </a:r>
              <a:endParaRPr lang="ja-JP" altLang="en-US" sz="1400" dirty="0">
                <a:solidFill>
                  <a:srgbClr val="595959"/>
                </a:solidFill>
                <a:latin typeface="+mn-ea"/>
                <a:cs typeface="メイリオ"/>
              </a:endParaRPr>
            </a:p>
          </p:txBody>
        </p:sp>
      </p:grpSp>
      <p:sp>
        <p:nvSpPr>
          <p:cNvPr id="17" name="三角形 16"/>
          <p:cNvSpPr/>
          <p:nvPr/>
        </p:nvSpPr>
        <p:spPr>
          <a:xfrm>
            <a:off x="4648005" y="3818823"/>
            <a:ext cx="246802" cy="212760"/>
          </a:xfrm>
          <a:prstGeom prst="triangle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+mn-ea"/>
            </a:endParaRPr>
          </a:p>
        </p:txBody>
      </p:sp>
      <p:sp>
        <p:nvSpPr>
          <p:cNvPr id="18" name="三角形 17"/>
          <p:cNvSpPr/>
          <p:nvPr/>
        </p:nvSpPr>
        <p:spPr>
          <a:xfrm>
            <a:off x="5191352" y="3818823"/>
            <a:ext cx="246802" cy="212760"/>
          </a:xfrm>
          <a:prstGeom prst="triangle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+mn-ea"/>
            </a:endParaRPr>
          </a:p>
        </p:txBody>
      </p:sp>
      <p:sp>
        <p:nvSpPr>
          <p:cNvPr id="19" name="三角形 18"/>
          <p:cNvSpPr/>
          <p:nvPr/>
        </p:nvSpPr>
        <p:spPr>
          <a:xfrm>
            <a:off x="5734699" y="3818823"/>
            <a:ext cx="246802" cy="212760"/>
          </a:xfrm>
          <a:prstGeom prst="triangle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+mn-ea"/>
            </a:endParaRPr>
          </a:p>
        </p:txBody>
      </p:sp>
      <p:cxnSp>
        <p:nvCxnSpPr>
          <p:cNvPr id="20" name="カギ線コネクタ 19"/>
          <p:cNvCxnSpPr>
            <a:stCxn id="19" idx="3"/>
          </p:cNvCxnSpPr>
          <p:nvPr/>
        </p:nvCxnSpPr>
        <p:spPr>
          <a:xfrm rot="5400000">
            <a:off x="3748048" y="3451344"/>
            <a:ext cx="443118" cy="1603599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rot="16200000" flipH="1">
            <a:off x="5093194" y="4253142"/>
            <a:ext cx="443118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/>
          <p:cNvCxnSpPr/>
          <p:nvPr/>
        </p:nvCxnSpPr>
        <p:spPr>
          <a:xfrm rot="16200000" flipH="1">
            <a:off x="6440326" y="3449357"/>
            <a:ext cx="443118" cy="16075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図形グループ 22"/>
          <p:cNvGrpSpPr/>
          <p:nvPr/>
        </p:nvGrpSpPr>
        <p:grpSpPr>
          <a:xfrm>
            <a:off x="2188359" y="4474832"/>
            <a:ext cx="1980002" cy="728156"/>
            <a:chOff x="664359" y="4474832"/>
            <a:chExt cx="1980002" cy="728156"/>
          </a:xfrm>
          <a:solidFill>
            <a:srgbClr val="FFFFFF"/>
          </a:solidFill>
        </p:grpSpPr>
        <p:sp>
          <p:nvSpPr>
            <p:cNvPr id="24" name="正方形/長方形 23"/>
            <p:cNvSpPr/>
            <p:nvPr/>
          </p:nvSpPr>
          <p:spPr>
            <a:xfrm>
              <a:off x="664361" y="4474832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+mn-ea"/>
                  <a:cs typeface="メイリオ"/>
                </a:rPr>
                <a:t>長針</a:t>
              </a: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664361" y="4910482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+mn-ea"/>
                <a:cs typeface="メイリオ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64359" y="5058988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endParaRPr lang="ja-JP" altLang="en-US" sz="1400" dirty="0">
                <a:solidFill>
                  <a:srgbClr val="595959"/>
                </a:solidFill>
                <a:latin typeface="+mn-ea"/>
                <a:cs typeface="メイリオ"/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4318936" y="4463577"/>
            <a:ext cx="1980002" cy="728156"/>
            <a:chOff x="2794936" y="4463577"/>
            <a:chExt cx="1980002" cy="728156"/>
          </a:xfrm>
          <a:solidFill>
            <a:srgbClr val="FFFFFF"/>
          </a:solidFill>
        </p:grpSpPr>
        <p:sp>
          <p:nvSpPr>
            <p:cNvPr id="28" name="正方形/長方形 27"/>
            <p:cNvSpPr/>
            <p:nvPr/>
          </p:nvSpPr>
          <p:spPr>
            <a:xfrm>
              <a:off x="2794938" y="4463577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+mn-ea"/>
                  <a:cs typeface="メイリオ"/>
                </a:rPr>
                <a:t>短針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794938" y="4899227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+mn-ea"/>
                <a:cs typeface="メイリオ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2794936" y="5047733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endParaRPr lang="ja-JP" altLang="en-US" sz="1400" dirty="0">
                <a:solidFill>
                  <a:srgbClr val="595959"/>
                </a:solidFill>
                <a:latin typeface="+mn-ea"/>
                <a:cs typeface="メイリオ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6488353" y="4478351"/>
            <a:ext cx="1980002" cy="728156"/>
            <a:chOff x="4964353" y="4478351"/>
            <a:chExt cx="1980002" cy="728156"/>
          </a:xfrm>
          <a:solidFill>
            <a:srgbClr val="FFFFFF"/>
          </a:solidFill>
        </p:grpSpPr>
        <p:sp>
          <p:nvSpPr>
            <p:cNvPr id="32" name="正方形/長方形 31"/>
            <p:cNvSpPr/>
            <p:nvPr/>
          </p:nvSpPr>
          <p:spPr>
            <a:xfrm>
              <a:off x="4964355" y="4478351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+mn-ea"/>
                  <a:cs typeface="メイリオ"/>
                </a:rPr>
                <a:t>秒針</a:t>
              </a: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4964355" y="4914001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+mn-ea"/>
                <a:cs typeface="メイリオ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964353" y="5062507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endParaRPr lang="ja-JP" altLang="en-US" sz="1400" dirty="0">
                <a:solidFill>
                  <a:srgbClr val="595959"/>
                </a:solidFill>
                <a:latin typeface="+mn-ea"/>
                <a:cs typeface="メイリオ"/>
              </a:endParaRPr>
            </a:p>
          </p:txBody>
        </p:sp>
      </p:grpSp>
      <p:sp>
        <p:nvSpPr>
          <p:cNvPr id="35" name="コンテンツ プレースホルダー 2"/>
          <p:cNvSpPr txBox="1">
            <a:spLocks/>
          </p:cNvSpPr>
          <p:nvPr/>
        </p:nvSpPr>
        <p:spPr>
          <a:xfrm>
            <a:off x="6470736" y="2351315"/>
            <a:ext cx="3988035" cy="1226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kumimoji="1" sz="3600" kern="1200" cap="none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charset="2"/>
              <a:buChar char="u"/>
              <a:defRPr kumimoji="1" sz="3200" kern="1200" cap="none" baseline="0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charset="2"/>
              <a:buChar char="ü"/>
              <a:defRPr kumimoji="1" sz="2800" kern="1200" cap="none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" charset="2"/>
              <a:buChar char="n"/>
              <a:defRPr kumimoji="1" sz="2400" kern="1200" cap="none" baseline="0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Yu Gothic" charset="-128"/>
                <a:ea typeface="Yu Gothic" charset="-128"/>
                <a:cs typeface="Yu Gothic" charset="-128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+mn-ea"/>
                <a:ea typeface="+mn-ea"/>
              </a:rPr>
              <a:t>フィールド，メソッドは上位概念にまとめる．</a:t>
            </a:r>
            <a:endParaRPr lang="en-US" altLang="ja-JP" dirty="0">
              <a:latin typeface="+mn-ea"/>
              <a:ea typeface="+mn-ea"/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D459498-323C-6B49-B183-B9A1B58A6CCB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id="{2C853DC8-0928-8C46-87D6-87411B778E96}"/>
                </a:ext>
              </a:extLst>
            </p:cNvPr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672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468083E3-4A39-0343-A183-1C7D1B5A0954}"/>
                </a:ext>
              </a:extLst>
            </p:cNvPr>
            <p:cNvSpPr/>
            <p:nvPr/>
          </p:nvSpPr>
          <p:spPr>
            <a:xfrm>
              <a:off x="1524002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解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202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　</a:t>
            </a:r>
            <a:r>
              <a:rPr lang="ja-JP" altLang="en-US" sz="2700"/>
              <a:t>時計</a:t>
            </a:r>
            <a:r>
              <a:rPr lang="ja-JP" altLang="en-US" sz="2700" dirty="0"/>
              <a:t>のモデリング</a:t>
            </a:r>
            <a:br>
              <a:rPr lang="en-US" altLang="ja-JP" sz="2700" dirty="0"/>
            </a:br>
            <a:r>
              <a:rPr lang="ja-JP" altLang="en-US"/>
              <a:t>　クラス図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/>
              <a:t>クラス図を書く．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最終的な</a:t>
            </a:r>
            <a:br>
              <a:rPr lang="en-US" altLang="ja-JP" dirty="0"/>
            </a:br>
            <a:r>
              <a:rPr lang="ja-JP" altLang="en-US"/>
              <a:t>クラス図．</a:t>
            </a:r>
            <a:endParaRPr kumimoji="1"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7460" l="2540" r="976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463" y="0"/>
            <a:ext cx="2290537" cy="2290537"/>
          </a:xfrm>
          <a:prstGeom prst="rect">
            <a:avLst/>
          </a:prstGeom>
        </p:spPr>
      </p:pic>
      <p:grpSp>
        <p:nvGrpSpPr>
          <p:cNvPr id="10" name="図形グループ 9"/>
          <p:cNvGrpSpPr/>
          <p:nvPr/>
        </p:nvGrpSpPr>
        <p:grpSpPr>
          <a:xfrm>
            <a:off x="3911316" y="3649554"/>
            <a:ext cx="1980002" cy="1152506"/>
            <a:chOff x="2800752" y="2666317"/>
            <a:chExt cx="1980002" cy="1152506"/>
          </a:xfrm>
          <a:solidFill>
            <a:srgbClr val="FFFFFF"/>
          </a:solidFill>
        </p:grpSpPr>
        <p:sp>
          <p:nvSpPr>
            <p:cNvPr id="14" name="正方形/長方形 13"/>
            <p:cNvSpPr/>
            <p:nvPr/>
          </p:nvSpPr>
          <p:spPr>
            <a:xfrm>
              <a:off x="2800754" y="2666317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針</a:t>
              </a: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800754" y="3101967"/>
              <a:ext cx="198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指す位置</a:t>
              </a: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800752" y="3458823"/>
              <a:ext cx="198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+ 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位置を更新する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()</a:t>
              </a: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17" name="三角形 16"/>
          <p:cNvSpPr/>
          <p:nvPr/>
        </p:nvSpPr>
        <p:spPr>
          <a:xfrm>
            <a:off x="4234569" y="4802060"/>
            <a:ext cx="246802" cy="212760"/>
          </a:xfrm>
          <a:prstGeom prst="triangle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三角形 17"/>
          <p:cNvSpPr/>
          <p:nvPr/>
        </p:nvSpPr>
        <p:spPr>
          <a:xfrm>
            <a:off x="4777916" y="4802060"/>
            <a:ext cx="246802" cy="212760"/>
          </a:xfrm>
          <a:prstGeom prst="triangle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三角形 18"/>
          <p:cNvSpPr/>
          <p:nvPr/>
        </p:nvSpPr>
        <p:spPr>
          <a:xfrm>
            <a:off x="5321263" y="4802060"/>
            <a:ext cx="246802" cy="212760"/>
          </a:xfrm>
          <a:prstGeom prst="triangle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20" name="カギ線コネクタ 19"/>
          <p:cNvCxnSpPr>
            <a:stCxn id="46" idx="3"/>
          </p:cNvCxnSpPr>
          <p:nvPr/>
        </p:nvCxnSpPr>
        <p:spPr>
          <a:xfrm rot="16200000" flipH="1">
            <a:off x="4138479" y="5234312"/>
            <a:ext cx="443249" cy="426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rot="16200000" flipH="1">
            <a:off x="5481067" y="4435070"/>
            <a:ext cx="431994" cy="159149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/>
          <p:cNvCxnSpPr/>
          <p:nvPr/>
        </p:nvCxnSpPr>
        <p:spPr>
          <a:xfrm rot="16200000" flipH="1">
            <a:off x="6830062" y="3629422"/>
            <a:ext cx="446768" cy="3217565"/>
          </a:xfrm>
          <a:prstGeom prst="bentConnector3">
            <a:avLst>
              <a:gd name="adj1" fmla="val 2409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図形グループ 22"/>
          <p:cNvGrpSpPr/>
          <p:nvPr/>
        </p:nvGrpSpPr>
        <p:grpSpPr>
          <a:xfrm>
            <a:off x="3372233" y="5458069"/>
            <a:ext cx="1980002" cy="728156"/>
            <a:chOff x="664359" y="4474832"/>
            <a:chExt cx="1980002" cy="728156"/>
          </a:xfrm>
          <a:solidFill>
            <a:srgbClr val="FFFFFF"/>
          </a:solidFill>
        </p:grpSpPr>
        <p:sp>
          <p:nvSpPr>
            <p:cNvPr id="24" name="正方形/長方形 23"/>
            <p:cNvSpPr/>
            <p:nvPr/>
          </p:nvSpPr>
          <p:spPr>
            <a:xfrm>
              <a:off x="664361" y="4474832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長針</a:t>
              </a: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664361" y="4910482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64359" y="5058988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5502810" y="5446814"/>
            <a:ext cx="1980002" cy="728156"/>
            <a:chOff x="2794936" y="4463577"/>
            <a:chExt cx="1980002" cy="728156"/>
          </a:xfrm>
          <a:solidFill>
            <a:srgbClr val="FFFFFF"/>
          </a:solidFill>
        </p:grpSpPr>
        <p:sp>
          <p:nvSpPr>
            <p:cNvPr id="28" name="正方形/長方形 27"/>
            <p:cNvSpPr/>
            <p:nvPr/>
          </p:nvSpPr>
          <p:spPr>
            <a:xfrm>
              <a:off x="2794938" y="4463577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短針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794938" y="4899227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2794936" y="5047733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7672227" y="5461588"/>
            <a:ext cx="1980002" cy="728156"/>
            <a:chOff x="4964353" y="4478351"/>
            <a:chExt cx="1980002" cy="728156"/>
          </a:xfrm>
          <a:solidFill>
            <a:srgbClr val="FFFFFF"/>
          </a:solidFill>
        </p:grpSpPr>
        <p:sp>
          <p:nvSpPr>
            <p:cNvPr id="32" name="正方形/長方形 31"/>
            <p:cNvSpPr/>
            <p:nvPr/>
          </p:nvSpPr>
          <p:spPr>
            <a:xfrm>
              <a:off x="4964355" y="4478351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秒針</a:t>
              </a: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4964355" y="4914001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4964353" y="5062507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6336572" y="2227139"/>
            <a:ext cx="1980002" cy="728156"/>
            <a:chOff x="4964353" y="4478351"/>
            <a:chExt cx="1980002" cy="728156"/>
          </a:xfrm>
          <a:solidFill>
            <a:srgbClr val="FFFFFF"/>
          </a:solidFill>
        </p:grpSpPr>
        <p:sp>
          <p:nvSpPr>
            <p:cNvPr id="36" name="正方形/長方形 35"/>
            <p:cNvSpPr/>
            <p:nvPr/>
          </p:nvSpPr>
          <p:spPr>
            <a:xfrm>
              <a:off x="4964355" y="4478351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文字盤</a:t>
              </a: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4964355" y="4914001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4964353" y="5062507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9098281" y="2227139"/>
            <a:ext cx="1980002" cy="944156"/>
            <a:chOff x="4964353" y="4478351"/>
            <a:chExt cx="1980002" cy="944156"/>
          </a:xfrm>
          <a:solidFill>
            <a:srgbClr val="FFFFFF"/>
          </a:solidFill>
        </p:grpSpPr>
        <p:sp>
          <p:nvSpPr>
            <p:cNvPr id="40" name="正方形/長方形 39"/>
            <p:cNvSpPr/>
            <p:nvPr/>
          </p:nvSpPr>
          <p:spPr>
            <a:xfrm>
              <a:off x="4964355" y="4478351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ムーブメント</a:t>
              </a: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964355" y="4914001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964353" y="5062507"/>
              <a:ext cx="1980000" cy="360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+ </a:t>
              </a:r>
              <a:r>
                <a:rPr lang="ja-JP" altLang="en-US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現在時刻を得る</a:t>
              </a:r>
              <a:r>
                <a:rPr lang="en-US" altLang="ja-JP" sz="14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()</a:t>
              </a: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9098279" y="3647981"/>
            <a:ext cx="1980002" cy="728156"/>
            <a:chOff x="4964353" y="4478351"/>
            <a:chExt cx="1980002" cy="728156"/>
          </a:xfrm>
          <a:solidFill>
            <a:srgbClr val="FFFFFF"/>
          </a:solidFill>
        </p:grpSpPr>
        <p:sp>
          <p:nvSpPr>
            <p:cNvPr id="44" name="正方形/長方形 43"/>
            <p:cNvSpPr/>
            <p:nvPr/>
          </p:nvSpPr>
          <p:spPr>
            <a:xfrm>
              <a:off x="4964355" y="4478351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時計</a:t>
              </a: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964355" y="4914001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964353" y="5062507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47" name="ひし形 46"/>
          <p:cNvSpPr/>
          <p:nvPr/>
        </p:nvSpPr>
        <p:spPr>
          <a:xfrm>
            <a:off x="6120572" y="2483967"/>
            <a:ext cx="216000" cy="2160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ひし形 47"/>
          <p:cNvSpPr/>
          <p:nvPr/>
        </p:nvSpPr>
        <p:spPr>
          <a:xfrm>
            <a:off x="9980279" y="3423962"/>
            <a:ext cx="216000" cy="2160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ひし形 48"/>
          <p:cNvSpPr/>
          <p:nvPr/>
        </p:nvSpPr>
        <p:spPr>
          <a:xfrm>
            <a:off x="8882280" y="3899553"/>
            <a:ext cx="216000" cy="2160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0" name="直線コネクタ 49"/>
          <p:cNvCxnSpPr/>
          <p:nvPr/>
        </p:nvCxnSpPr>
        <p:spPr>
          <a:xfrm flipV="1">
            <a:off x="10088279" y="3171296"/>
            <a:ext cx="2" cy="252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H="1" flipV="1">
            <a:off x="7823884" y="4003345"/>
            <a:ext cx="1058396" cy="42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図形グループ 51"/>
          <p:cNvGrpSpPr/>
          <p:nvPr/>
        </p:nvGrpSpPr>
        <p:grpSpPr>
          <a:xfrm>
            <a:off x="6336572" y="3649554"/>
            <a:ext cx="1980002" cy="728156"/>
            <a:chOff x="4964353" y="4478351"/>
            <a:chExt cx="1980002" cy="728156"/>
          </a:xfrm>
          <a:solidFill>
            <a:srgbClr val="FFFFFF"/>
          </a:solidFill>
        </p:grpSpPr>
        <p:sp>
          <p:nvSpPr>
            <p:cNvPr id="53" name="正方形/長方形 52"/>
            <p:cNvSpPr/>
            <p:nvPr/>
          </p:nvSpPr>
          <p:spPr>
            <a:xfrm>
              <a:off x="4964355" y="4478351"/>
              <a:ext cx="1980000" cy="432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solidFill>
                    <a:srgbClr val="595959"/>
                  </a:solidFill>
                  <a:latin typeface="メイリオ"/>
                  <a:ea typeface="メイリオ"/>
                  <a:cs typeface="メイリオ"/>
                </a:rPr>
                <a:t>フレーム</a:t>
              </a: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4964355" y="4914001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defRPr/>
              </a:pPr>
              <a:endParaRPr lang="en-US" altLang="ja-JP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4964353" y="5062507"/>
              <a:ext cx="1980000" cy="144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76213" algn="l"/>
                </a:tabLst>
              </a:pPr>
              <a:endParaRPr lang="ja-JP" altLang="en-US" sz="1400" dirty="0">
                <a:solidFill>
                  <a:srgbClr val="595959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cxnSp>
        <p:nvCxnSpPr>
          <p:cNvPr id="56" name="直線コネクタ 66"/>
          <p:cNvCxnSpPr>
            <a:endCxn id="57" idx="1"/>
          </p:cNvCxnSpPr>
          <p:nvPr/>
        </p:nvCxnSpPr>
        <p:spPr>
          <a:xfrm rot="5400000" flipH="1" flipV="1">
            <a:off x="4982153" y="2511134"/>
            <a:ext cx="1057587" cy="121925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ひし形 56"/>
          <p:cNvSpPr/>
          <p:nvPr/>
        </p:nvSpPr>
        <p:spPr>
          <a:xfrm>
            <a:off x="7218572" y="3416910"/>
            <a:ext cx="216000" cy="216000"/>
          </a:xfrm>
          <a:prstGeom prst="diamond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8" name="直線コネクタ 57"/>
          <p:cNvCxnSpPr/>
          <p:nvPr/>
        </p:nvCxnSpPr>
        <p:spPr>
          <a:xfrm flipV="1">
            <a:off x="7326572" y="2955296"/>
            <a:ext cx="0" cy="4616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36E4C6D-B0DB-A040-85EB-89B9D1AC7ADD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61" name="直角三角形 60">
              <a:extLst>
                <a:ext uri="{FF2B5EF4-FFF2-40B4-BE49-F238E27FC236}">
                  <a16:creationId xmlns:a16="http://schemas.microsoft.com/office/drawing/2014/main" id="{FFEEE617-03CB-F04E-9FF9-D1D64283FDC3}"/>
                </a:ext>
              </a:extLst>
            </p:cNvPr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672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9ED12C05-82E5-2744-9319-A558C937E422}"/>
                </a:ext>
              </a:extLst>
            </p:cNvPr>
            <p:cNvSpPr/>
            <p:nvPr/>
          </p:nvSpPr>
          <p:spPr>
            <a:xfrm>
              <a:off x="1524002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1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56526" y="365125"/>
            <a:ext cx="9997273" cy="1325563"/>
          </a:xfrm>
        </p:spPr>
        <p:txBody>
          <a:bodyPr>
            <a:noAutofit/>
          </a:bodyPr>
          <a:lstStyle/>
          <a:p>
            <a:r>
              <a:rPr lang="ja-JP" altLang="en-US"/>
              <a:t>信号機のクラス図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968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信号機のクラス図を作成せよ．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オブジェクト図を作成せよ．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/>
              <a:t>赤が点灯しているものとせよ．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クラス図を作成せよ．</a:t>
            </a:r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D49DF46-5AD5-C643-AD17-EFA1932E49FA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63607782-0299-4B4B-B1CD-BC1BB9DEA318}"/>
                </a:ext>
              </a:extLst>
            </p:cNvPr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FA1D01C-AAC8-904E-A158-8D3C45B2818E}"/>
                </a:ext>
              </a:extLst>
            </p:cNvPr>
            <p:cNvSpPr/>
            <p:nvPr/>
          </p:nvSpPr>
          <p:spPr>
            <a:xfrm>
              <a:off x="1524002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>
                  <a:solidFill>
                    <a:srgbClr val="FFFFFF"/>
                  </a:solidFill>
                </a:rPr>
                <a:t>課</a:t>
              </a:r>
              <a:endParaRPr lang="ja-JP" altLang="en-US" sz="5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0D87CFF7-5D80-4C42-A1CB-B9AF200F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193799" y="-608729"/>
            <a:ext cx="1440000" cy="2880000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587B0BB-23F5-A140-A8C4-F6AF8E2A0497}"/>
              </a:ext>
            </a:extLst>
          </p:cNvPr>
          <p:cNvSpPr/>
          <p:nvPr/>
        </p:nvSpPr>
        <p:spPr>
          <a:xfrm>
            <a:off x="1356526" y="5987018"/>
            <a:ext cx="948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信号機のイラスト　https://pixabay.com/ja/illustrations/信号機-交通-三色-交通信号-1139919/</a:t>
            </a:r>
          </a:p>
        </p:txBody>
      </p:sp>
    </p:spTree>
    <p:extLst>
      <p:ext uri="{BB962C8B-B14F-4D97-AF65-F5344CB8AC3E}">
        <p14:creationId xmlns:p14="http://schemas.microsoft.com/office/powerpoint/2010/main" val="396397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/>
              <a:t>信号機のクラス図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825625"/>
            <a:ext cx="10739511" cy="408201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ja-JP" altLang="en-US"/>
              <a:t>作成したオブジェクト図とクラス図を</a:t>
            </a:r>
            <a:r>
              <a:rPr lang="en-US" altLang="ja-JP" dirty="0"/>
              <a:t>1</a:t>
            </a:r>
            <a:r>
              <a:rPr lang="ja-JP" altLang="en-US"/>
              <a:t>つの</a:t>
            </a:r>
            <a:r>
              <a:rPr lang="en-US" altLang="ja-JP" dirty="0"/>
              <a:t>PDF</a:t>
            </a:r>
            <a:r>
              <a:rPr lang="ja-JP" altLang="en-US"/>
              <a:t>にまとめてください．</a:t>
            </a:r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D49DF46-5AD5-C643-AD17-EFA1932E49FA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63607782-0299-4B4B-B1CD-BC1BB9DEA318}"/>
                </a:ext>
              </a:extLst>
            </p:cNvPr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FA1D01C-AAC8-904E-A158-8D3C45B2818E}"/>
                </a:ext>
              </a:extLst>
            </p:cNvPr>
            <p:cNvSpPr/>
            <p:nvPr/>
          </p:nvSpPr>
          <p:spPr>
            <a:xfrm>
              <a:off x="1524002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>
                  <a:solidFill>
                    <a:srgbClr val="FFFFFF"/>
                  </a:solidFill>
                </a:rPr>
                <a:t>課</a:t>
              </a:r>
              <a:endParaRPr lang="ja-JP" altLang="en-US" sz="5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0D87CFF7-5D80-4C42-A1CB-B9AF200F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193799" y="-608729"/>
            <a:ext cx="1440000" cy="2880000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587B0BB-23F5-A140-A8C4-F6AF8E2A0497}"/>
              </a:ext>
            </a:extLst>
          </p:cNvPr>
          <p:cNvSpPr/>
          <p:nvPr/>
        </p:nvSpPr>
        <p:spPr>
          <a:xfrm>
            <a:off x="1356526" y="5987018"/>
            <a:ext cx="948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信号機のイラスト　https://pixabay.com/ja/illustrations/信号機-交通-三色-交通信号-1139919/</a:t>
            </a:r>
          </a:p>
        </p:txBody>
      </p:sp>
    </p:spTree>
    <p:extLst>
      <p:ext uri="{BB962C8B-B14F-4D97-AF65-F5344CB8AC3E}">
        <p14:creationId xmlns:p14="http://schemas.microsoft.com/office/powerpoint/2010/main" val="370068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F602B7-A8A5-8C41-A862-E1C4D8BC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クラス図を書くための道具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EA3512-1439-7842-8816-78B3FA94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ja-JP" dirty="0"/>
              <a:t>mermaid-</a:t>
            </a:r>
            <a:r>
              <a:rPr lang="en-US" altLang="ja-JP" dirty="0" err="1"/>
              <a:t>js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ライブエディタ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>
                <a:hlinkClick r:id="rId2"/>
              </a:rPr>
              <a:t>https://mermaid-js.github.io/mermaid-live-editor/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en-US" altLang="ja-JP" dirty="0"/>
              <a:t>Microsoft Power</a:t>
            </a:r>
            <a:r>
              <a:rPr lang="en-US" altLang="ja-JP" dirty="0"/>
              <a:t>Point </a:t>
            </a:r>
          </a:p>
          <a:p>
            <a:pPr>
              <a:lnSpc>
                <a:spcPct val="120000"/>
              </a:lnSpc>
            </a:pPr>
            <a:r>
              <a:rPr lang="en-US" altLang="ja-JP" dirty="0"/>
              <a:t>Visual Studio Code + </a:t>
            </a:r>
            <a:r>
              <a:rPr lang="en-US" altLang="ja-JP" dirty="0" err="1"/>
              <a:t>PlantUML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en-US" altLang="ja-JP" dirty="0">
                <a:hlinkClick r:id="rId3"/>
              </a:rPr>
              <a:t>https://qiita.com/couzie/items/9dedb834c5aff09ea7b2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 err="1"/>
              <a:t>Lucidchart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en-US" altLang="ja-JP" dirty="0">
                <a:hlinkClick r:id="rId4"/>
              </a:rPr>
              <a:t>https://www.lucidchart.com/pages/ja/examples/uml-tool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1B01B6-FC42-DC47-B434-8C18F3F1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98A6B2-75E0-CB4B-A595-BA86A4A1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85B65-FD71-8B41-B484-67B8C90169D7}" type="slidenum">
              <a:rPr kumimoji="1" lang="ja-JP" altLang="en-US" smtClean="0"/>
              <a:t>55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0E2E96E-8CEA-FE4A-8A20-E1BD95C4DD94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1C756BD4-BCA1-8A4C-8FE9-4C739902824F}"/>
                </a:ext>
              </a:extLst>
            </p:cNvPr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3BE7600-4559-6244-A84A-0A9BC9AE748C}"/>
                </a:ext>
              </a:extLst>
            </p:cNvPr>
            <p:cNvSpPr/>
            <p:nvPr/>
          </p:nvSpPr>
          <p:spPr>
            <a:xfrm>
              <a:off x="1524003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>
                  <a:solidFill>
                    <a:srgbClr val="FFFFFF"/>
                  </a:solidFill>
                </a:rPr>
                <a:t>参</a:t>
              </a:r>
              <a:endParaRPr lang="ja-JP" altLang="en-US" sz="5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33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B78466-EF1E-E534-4AED-428D07EC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3EE666-CCDB-D0D2-6E83-9252A4044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岡山大学　</a:t>
            </a:r>
            <a:r>
              <a:rPr lang="ja-JP" altLang="en-US" sz="3600" cap="none"/>
              <a:t>ソフトウェア設計</a:t>
            </a:r>
            <a:br>
              <a:rPr lang="en-US" altLang="ja-JP" cap="none" dirty="0"/>
            </a:br>
            <a:r>
              <a:rPr lang="ja-JP" altLang="en-US" cap="none"/>
              <a:t>オブジェクト指向と</a:t>
            </a:r>
            <a:r>
              <a:rPr lang="en-US" altLang="ja-JP" cap="none" dirty="0"/>
              <a:t>UML</a:t>
            </a:r>
            <a:r>
              <a:rPr lang="ja-JP" altLang="en-US" cap="none"/>
              <a:t>（</a:t>
            </a:r>
            <a:r>
              <a:rPr lang="en-US" altLang="ja-JP" cap="none" dirty="0"/>
              <a:t>2/2</a:t>
            </a:r>
            <a:r>
              <a:rPr lang="ja-JP" altLang="en-US" cap="none"/>
              <a:t>）</a:t>
            </a:r>
            <a:endParaRPr kumimoji="1" lang="ja-JP" altLang="en-US" cap="none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5E36474-D330-0595-F16A-97806D21E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cap="none" dirty="0"/>
              <a:t>京都産業</a:t>
            </a:r>
            <a:r>
              <a:rPr lang="ja-JP" altLang="en-US" cap="none"/>
              <a:t>大学　教授　</a:t>
            </a:r>
            <a:r>
              <a:rPr lang="ja-JP" altLang="en-US" cap="none" dirty="0"/>
              <a:t>玉田</a:t>
            </a:r>
            <a:r>
              <a:rPr lang="ja-JP" altLang="en-US" cap="none"/>
              <a:t>春昭</a:t>
            </a:r>
            <a:endParaRPr lang="en-US" altLang="ja-JP" cap="none" dirty="0"/>
          </a:p>
        </p:txBody>
      </p:sp>
      <p:sp>
        <p:nvSpPr>
          <p:cNvPr id="11" name="日付プレースホルダー 3">
            <a:extLst>
              <a:ext uri="{FF2B5EF4-FFF2-40B4-BE49-F238E27FC236}">
                <a16:creationId xmlns:a16="http://schemas.microsoft.com/office/drawing/2014/main" id="{243FE9C5-F7EB-436C-E1D2-8BE825E9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2024-10-21</a:t>
            </a:r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E223C2-0008-63DF-2EB0-618A7093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73B0D8-D80F-4A0D-C9C3-1E10B2CB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0DF511B-4E0D-F5A7-ACE8-5731358E3E9B}"/>
              </a:ext>
            </a:extLst>
          </p:cNvPr>
          <p:cNvGrpSpPr/>
          <p:nvPr/>
        </p:nvGrpSpPr>
        <p:grpSpPr>
          <a:xfrm>
            <a:off x="3218028" y="6861645"/>
            <a:ext cx="6858604" cy="1938024"/>
            <a:chOff x="3218028" y="6861645"/>
            <a:chExt cx="6858604" cy="193802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4DA6A1A1-B932-15A6-F4C1-23FACCF72F51}"/>
                </a:ext>
              </a:extLst>
            </p:cNvPr>
            <p:cNvGrpSpPr/>
            <p:nvPr/>
          </p:nvGrpSpPr>
          <p:grpSpPr>
            <a:xfrm>
              <a:off x="3218028" y="6861645"/>
              <a:ext cx="6858604" cy="1938024"/>
              <a:chOff x="2408356" y="4265490"/>
              <a:chExt cx="6858604" cy="1938024"/>
            </a:xfrm>
          </p:grpSpPr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772FCFD1-D6BF-84B0-1D1A-12EE1233EEF3}"/>
                  </a:ext>
                </a:extLst>
              </p:cNvPr>
              <p:cNvGrpSpPr/>
              <p:nvPr/>
            </p:nvGrpSpPr>
            <p:grpSpPr>
              <a:xfrm>
                <a:off x="6967296" y="4265490"/>
                <a:ext cx="2299664" cy="646331"/>
                <a:chOff x="6967296" y="4265490"/>
                <a:chExt cx="2299664" cy="646331"/>
              </a:xfrm>
            </p:grpSpPr>
            <p:pic>
              <p:nvPicPr>
                <p:cNvPr id="12" name="グラフィックス 11">
                  <a:extLst>
                    <a:ext uri="{FF2B5EF4-FFF2-40B4-BE49-F238E27FC236}">
                      <a16:creationId xmlns:a16="http://schemas.microsoft.com/office/drawing/2014/main" id="{0D401D90-C40A-E400-8D4C-88C4E2EA99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7296" y="4318655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7CEF00EF-3A38-6F8D-E41E-427057A88D76}"/>
                    </a:ext>
                  </a:extLst>
                </p:cNvPr>
                <p:cNvSpPr txBox="1"/>
                <p:nvPr/>
              </p:nvSpPr>
              <p:spPr>
                <a:xfrm>
                  <a:off x="7562647" y="4265490"/>
                  <a:ext cx="170431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03428A0-73C0-389F-35D0-8E6509A81E91}"/>
                  </a:ext>
                </a:extLst>
              </p:cNvPr>
              <p:cNvSpPr txBox="1"/>
              <p:nvPr/>
            </p:nvSpPr>
            <p:spPr>
              <a:xfrm>
                <a:off x="3003707" y="4265490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@tama5</a:t>
                </a:r>
                <a:endParaRPr kumimoji="1" lang="ja-JP" altLang="en-US" sz="36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BA6AC62D-AF81-0C7D-11B1-112121A32312}"/>
                  </a:ext>
                </a:extLst>
              </p:cNvPr>
              <p:cNvGrpSpPr/>
              <p:nvPr/>
            </p:nvGrpSpPr>
            <p:grpSpPr>
              <a:xfrm>
                <a:off x="2408356" y="4911336"/>
                <a:ext cx="6858604" cy="646331"/>
                <a:chOff x="2408356" y="4988705"/>
                <a:chExt cx="6858604" cy="646331"/>
              </a:xfrm>
            </p:grpSpPr>
            <p:pic>
              <p:nvPicPr>
                <p:cNvPr id="10" name="グラフィックス 9">
                  <a:extLst>
                    <a:ext uri="{FF2B5EF4-FFF2-40B4-BE49-F238E27FC236}">
                      <a16:creationId xmlns:a16="http://schemas.microsoft.com/office/drawing/2014/main" id="{EB72ECB6-1D81-07A9-7D42-A7FC7C25D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041870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552BEE65-42D1-40C6-6961-AAC01D0206BB}"/>
                    </a:ext>
                  </a:extLst>
                </p:cNvPr>
                <p:cNvSpPr txBox="1"/>
                <p:nvPr/>
              </p:nvSpPr>
              <p:spPr>
                <a:xfrm>
                  <a:off x="3003707" y="4988705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tamada@cc.kyoto-su.ac.jp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BC6E98B6-D598-B08C-40F3-EB08EE15BB7E}"/>
                  </a:ext>
                </a:extLst>
              </p:cNvPr>
              <p:cNvGrpSpPr/>
              <p:nvPr/>
            </p:nvGrpSpPr>
            <p:grpSpPr>
              <a:xfrm>
                <a:off x="2408356" y="5557183"/>
                <a:ext cx="6858603" cy="646331"/>
                <a:chOff x="2408356" y="5758888"/>
                <a:chExt cx="6858603" cy="646331"/>
              </a:xfrm>
            </p:grpSpPr>
            <p:pic>
              <p:nvPicPr>
                <p:cNvPr id="23" name="グラフィックス 22">
                  <a:extLst>
                    <a:ext uri="{FF2B5EF4-FFF2-40B4-BE49-F238E27FC236}">
                      <a16:creationId xmlns:a16="http://schemas.microsoft.com/office/drawing/2014/main" id="{800F09CC-5367-AD48-976E-A77E4AE50A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812054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3CB84EEA-906E-2660-1DEA-9EAF9AF3F0AD}"/>
                    </a:ext>
                  </a:extLst>
                </p:cNvPr>
                <p:cNvSpPr txBox="1"/>
                <p:nvPr/>
              </p:nvSpPr>
              <p:spPr>
                <a:xfrm>
                  <a:off x="3003706" y="5758888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https://</a:t>
                  </a:r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tamada.github.io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</p:grpSp>
        <p:pic>
          <p:nvPicPr>
            <p:cNvPr id="7" name="グラフィックス 6">
              <a:extLst>
                <a:ext uri="{FF2B5EF4-FFF2-40B4-BE49-F238E27FC236}">
                  <a16:creationId xmlns:a16="http://schemas.microsoft.com/office/drawing/2014/main" id="{6AEACA27-A4EA-53F5-FD7C-424FD8A5B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8028" y="6914810"/>
              <a:ext cx="540000" cy="540000"/>
            </a:xfrm>
            <a:prstGeom prst="rect">
              <a:avLst/>
            </a:prstGeom>
          </p:spPr>
        </p:pic>
      </p:grp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67108983-09B1-C17D-D07C-497C50F25D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5588" y="4536399"/>
            <a:ext cx="4471380" cy="143665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D647AC7-FF04-007E-55D7-A31A67DB93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8" y="0"/>
            <a:ext cx="6091432" cy="342643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6437831-65B2-EEDF-878F-978F4FCA3E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0"/>
            <a:ext cx="6091432" cy="342643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37E2DB1-E7CF-BDC5-7FC1-3BBEA1FC1F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0566" y="3433391"/>
            <a:ext cx="6091433" cy="342643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97C3080-429B-E240-52E9-BB63008A4B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" y="3435455"/>
            <a:ext cx="6091432" cy="34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5B253-7A8D-3D5E-CB76-9BB9E92D8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844D5B-2241-2627-5852-CE4036D9D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岡山大学　</a:t>
            </a:r>
            <a:r>
              <a:rPr lang="ja-JP" altLang="en-US" sz="3600" cap="none"/>
              <a:t>ソフトウェア設計</a:t>
            </a:r>
            <a:br>
              <a:rPr lang="en-US" altLang="ja-JP" cap="none" dirty="0"/>
            </a:br>
            <a:r>
              <a:rPr lang="ja-JP" altLang="en-US" cap="none"/>
              <a:t>オブジェクト指向と</a:t>
            </a:r>
            <a:r>
              <a:rPr lang="en-US" altLang="ja-JP" cap="none" dirty="0"/>
              <a:t>UML</a:t>
            </a:r>
            <a:r>
              <a:rPr lang="ja-JP" altLang="en-US" cap="none"/>
              <a:t>（</a:t>
            </a:r>
            <a:r>
              <a:rPr lang="en-US" altLang="ja-JP" cap="none" dirty="0"/>
              <a:t>2/2</a:t>
            </a:r>
            <a:r>
              <a:rPr lang="ja-JP" altLang="en-US" cap="none"/>
              <a:t>）</a:t>
            </a:r>
            <a:endParaRPr kumimoji="1" lang="ja-JP" altLang="en-US" cap="none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E89FB9C-8C0E-DCC1-1356-9AE0FBE9AE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cap="none" dirty="0"/>
              <a:t>京都産業</a:t>
            </a:r>
            <a:r>
              <a:rPr lang="ja-JP" altLang="en-US" cap="none"/>
              <a:t>大学　教授　</a:t>
            </a:r>
            <a:r>
              <a:rPr lang="ja-JP" altLang="en-US" cap="none" dirty="0"/>
              <a:t>玉田</a:t>
            </a:r>
            <a:r>
              <a:rPr lang="ja-JP" altLang="en-US" cap="none"/>
              <a:t>春昭</a:t>
            </a:r>
            <a:endParaRPr lang="en-US" altLang="ja-JP" cap="none" dirty="0"/>
          </a:p>
        </p:txBody>
      </p:sp>
      <p:sp>
        <p:nvSpPr>
          <p:cNvPr id="11" name="日付プレースホルダー 3">
            <a:extLst>
              <a:ext uri="{FF2B5EF4-FFF2-40B4-BE49-F238E27FC236}">
                <a16:creationId xmlns:a16="http://schemas.microsoft.com/office/drawing/2014/main" id="{2568007F-0F89-DD23-A9EF-A87ACA19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2024-10-21</a:t>
            </a:r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3E5233-6663-2FAB-68BD-446B636B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4647A0-E081-8D2B-2469-BF5C880B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265F90D-AE48-1228-BEE8-09C3D68F8A26}"/>
              </a:ext>
            </a:extLst>
          </p:cNvPr>
          <p:cNvGrpSpPr/>
          <p:nvPr/>
        </p:nvGrpSpPr>
        <p:grpSpPr>
          <a:xfrm>
            <a:off x="3218028" y="6861645"/>
            <a:ext cx="6858604" cy="1938024"/>
            <a:chOff x="3218028" y="6861645"/>
            <a:chExt cx="6858604" cy="193802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B13B0F60-7B8B-3B83-A18C-6436D8B33D9C}"/>
                </a:ext>
              </a:extLst>
            </p:cNvPr>
            <p:cNvGrpSpPr/>
            <p:nvPr/>
          </p:nvGrpSpPr>
          <p:grpSpPr>
            <a:xfrm>
              <a:off x="3218028" y="6861645"/>
              <a:ext cx="6858604" cy="1938024"/>
              <a:chOff x="2408356" y="4265490"/>
              <a:chExt cx="6858604" cy="1938024"/>
            </a:xfrm>
          </p:grpSpPr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3B7C9B1E-65B5-9F06-4A8A-AF09429C95A6}"/>
                  </a:ext>
                </a:extLst>
              </p:cNvPr>
              <p:cNvGrpSpPr/>
              <p:nvPr/>
            </p:nvGrpSpPr>
            <p:grpSpPr>
              <a:xfrm>
                <a:off x="6967296" y="4265490"/>
                <a:ext cx="2299664" cy="646331"/>
                <a:chOff x="6967296" y="4265490"/>
                <a:chExt cx="2299664" cy="646331"/>
              </a:xfrm>
            </p:grpSpPr>
            <p:pic>
              <p:nvPicPr>
                <p:cNvPr id="12" name="グラフィックス 11">
                  <a:extLst>
                    <a:ext uri="{FF2B5EF4-FFF2-40B4-BE49-F238E27FC236}">
                      <a16:creationId xmlns:a16="http://schemas.microsoft.com/office/drawing/2014/main" id="{41FF97D0-A0ED-2597-E9FE-9056016FFC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7296" y="4318655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E31F2463-7D71-1D44-1B9E-E0CB7A92978C}"/>
                    </a:ext>
                  </a:extLst>
                </p:cNvPr>
                <p:cNvSpPr txBox="1"/>
                <p:nvPr/>
              </p:nvSpPr>
              <p:spPr>
                <a:xfrm>
                  <a:off x="7562647" y="4265490"/>
                  <a:ext cx="170431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83093BA-022A-68AB-476F-AEFC6B433C95}"/>
                  </a:ext>
                </a:extLst>
              </p:cNvPr>
              <p:cNvSpPr txBox="1"/>
              <p:nvPr/>
            </p:nvSpPr>
            <p:spPr>
              <a:xfrm>
                <a:off x="3003707" y="4265490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@tama5</a:t>
                </a:r>
                <a:endParaRPr kumimoji="1" lang="ja-JP" altLang="en-US" sz="36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5E3B0F3C-40E4-6A49-C613-0C81D08D3658}"/>
                  </a:ext>
                </a:extLst>
              </p:cNvPr>
              <p:cNvGrpSpPr/>
              <p:nvPr/>
            </p:nvGrpSpPr>
            <p:grpSpPr>
              <a:xfrm>
                <a:off x="2408356" y="4911336"/>
                <a:ext cx="6858604" cy="646331"/>
                <a:chOff x="2408356" y="4988705"/>
                <a:chExt cx="6858604" cy="646331"/>
              </a:xfrm>
            </p:grpSpPr>
            <p:pic>
              <p:nvPicPr>
                <p:cNvPr id="10" name="グラフィックス 9">
                  <a:extLst>
                    <a:ext uri="{FF2B5EF4-FFF2-40B4-BE49-F238E27FC236}">
                      <a16:creationId xmlns:a16="http://schemas.microsoft.com/office/drawing/2014/main" id="{33487FD5-1548-ED36-C93A-506668DA42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041870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CDD3DC6B-5F2D-881C-4C9A-E1DAB225BC9E}"/>
                    </a:ext>
                  </a:extLst>
                </p:cNvPr>
                <p:cNvSpPr txBox="1"/>
                <p:nvPr/>
              </p:nvSpPr>
              <p:spPr>
                <a:xfrm>
                  <a:off x="3003707" y="4988705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tamada@cc.kyoto-su.ac.jp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7C678152-03E0-D89B-8A4E-96A2FAFF03F9}"/>
                  </a:ext>
                </a:extLst>
              </p:cNvPr>
              <p:cNvGrpSpPr/>
              <p:nvPr/>
            </p:nvGrpSpPr>
            <p:grpSpPr>
              <a:xfrm>
                <a:off x="2408356" y="5557183"/>
                <a:ext cx="6858603" cy="646331"/>
                <a:chOff x="2408356" y="5758888"/>
                <a:chExt cx="6858603" cy="646331"/>
              </a:xfrm>
            </p:grpSpPr>
            <p:pic>
              <p:nvPicPr>
                <p:cNvPr id="23" name="グラフィックス 22">
                  <a:extLst>
                    <a:ext uri="{FF2B5EF4-FFF2-40B4-BE49-F238E27FC236}">
                      <a16:creationId xmlns:a16="http://schemas.microsoft.com/office/drawing/2014/main" id="{F07D1C96-5860-8E6A-1F5A-662B95D31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812054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21E673C4-0F15-405B-D7C0-9C10371D7468}"/>
                    </a:ext>
                  </a:extLst>
                </p:cNvPr>
                <p:cNvSpPr txBox="1"/>
                <p:nvPr/>
              </p:nvSpPr>
              <p:spPr>
                <a:xfrm>
                  <a:off x="3003706" y="5758888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https://</a:t>
                  </a:r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tamada.github.io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</p:grpSp>
        <p:pic>
          <p:nvPicPr>
            <p:cNvPr id="7" name="グラフィックス 6">
              <a:extLst>
                <a:ext uri="{FF2B5EF4-FFF2-40B4-BE49-F238E27FC236}">
                  <a16:creationId xmlns:a16="http://schemas.microsoft.com/office/drawing/2014/main" id="{714600A4-78EA-8057-5B5C-E9329B4AD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8028" y="6914810"/>
              <a:ext cx="540000" cy="540000"/>
            </a:xfrm>
            <a:prstGeom prst="rect">
              <a:avLst/>
            </a:prstGeom>
          </p:spPr>
        </p:pic>
      </p:grp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4E617242-937B-C0A9-1EA1-7B15AD202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5588" y="4536399"/>
            <a:ext cx="4471380" cy="143665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59F9F-C5E0-3C6B-A44C-D5ED174D2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8" y="0"/>
            <a:ext cx="6091432" cy="342643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17A4C01-B193-5D42-9D04-60DB2A3F4C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0"/>
            <a:ext cx="6091432" cy="34264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0AA5615-9043-2A4A-3E94-EC6578F52D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3431569"/>
            <a:ext cx="6091432" cy="342643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AC7F038-7F95-C3B2-F0A0-99CEAFCC6B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0566" y="3433391"/>
            <a:ext cx="6091433" cy="34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次回の内容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F8612D7-9D28-F9C0-34B5-1FA95C1E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 dirty="0"/>
              <a:t>オブジェクト指向設計</a:t>
            </a:r>
            <a:r>
              <a:rPr kumimoji="1" lang="en-US" altLang="ja-JP" dirty="0"/>
              <a:t>3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シーケンス図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アーキテクチャパターン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代表的なアーキ</a:t>
            </a:r>
            <a:br>
              <a:rPr lang="en-US" altLang="ja-JP" dirty="0"/>
            </a:br>
            <a:r>
              <a:rPr lang="ja-JP" altLang="en-US"/>
              <a:t>テクチャパターン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en-US" altLang="ja-JP" dirty="0"/>
              <a:t>MVC (Model,</a:t>
            </a:r>
            <a:br>
              <a:rPr lang="en-US" altLang="ja-JP" dirty="0"/>
            </a:br>
            <a:r>
              <a:rPr lang="en-US" altLang="ja-JP" dirty="0"/>
              <a:t>View, Controller)</a:t>
            </a:r>
            <a:endParaRPr kumimoji="1" lang="ja-JP" altLang="en-US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02F2F182-F20E-0B42-B036-F025E357F762}"/>
              </a:ext>
            </a:extLst>
          </p:cNvPr>
          <p:cNvSpPr/>
          <p:nvPr/>
        </p:nvSpPr>
        <p:spPr>
          <a:xfrm>
            <a:off x="6439608" y="5200934"/>
            <a:ext cx="968753" cy="2770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97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82271-53B2-7023-1CBC-0D9FAFBE5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536F7E-BEE3-2CF5-370D-81A2EA58E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岡山大学　</a:t>
            </a:r>
            <a:r>
              <a:rPr lang="ja-JP" altLang="en-US" sz="3600" cap="none"/>
              <a:t>ソフトウェア設計</a:t>
            </a:r>
            <a:br>
              <a:rPr lang="en-US" altLang="ja-JP" cap="none" dirty="0"/>
            </a:br>
            <a:r>
              <a:rPr lang="ja-JP" altLang="en-US" cap="none"/>
              <a:t>オブジェクト指向と</a:t>
            </a:r>
            <a:r>
              <a:rPr lang="en-US" altLang="ja-JP" cap="none" dirty="0"/>
              <a:t>UML</a:t>
            </a:r>
            <a:r>
              <a:rPr lang="ja-JP" altLang="en-US" cap="none"/>
              <a:t>（</a:t>
            </a:r>
            <a:r>
              <a:rPr lang="en-US" altLang="ja-JP" cap="none" dirty="0"/>
              <a:t>1/2</a:t>
            </a:r>
            <a:r>
              <a:rPr lang="ja-JP" altLang="en-US" cap="none"/>
              <a:t>）</a:t>
            </a:r>
            <a:endParaRPr kumimoji="1" lang="ja-JP" altLang="en-US" cap="none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5883BE2-DA0F-3B7D-1C86-2D019E0083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cap="none" dirty="0"/>
              <a:t>京都産業</a:t>
            </a:r>
            <a:r>
              <a:rPr lang="ja-JP" altLang="en-US" cap="none"/>
              <a:t>大学　教授　</a:t>
            </a:r>
            <a:r>
              <a:rPr lang="ja-JP" altLang="en-US" cap="none" dirty="0"/>
              <a:t>玉田</a:t>
            </a:r>
            <a:r>
              <a:rPr lang="ja-JP" altLang="en-US" cap="none"/>
              <a:t>春昭</a:t>
            </a:r>
            <a:endParaRPr lang="en-US" altLang="ja-JP" cap="none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D2010F1-F3B8-8F6F-7F97-9E169AE7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8D8C618-429E-02F2-9C75-725D4E51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E22A853-A079-2300-C921-5967B02EC58F}"/>
              </a:ext>
            </a:extLst>
          </p:cNvPr>
          <p:cNvGrpSpPr/>
          <p:nvPr/>
        </p:nvGrpSpPr>
        <p:grpSpPr>
          <a:xfrm>
            <a:off x="3218028" y="6861645"/>
            <a:ext cx="6858604" cy="1938024"/>
            <a:chOff x="3218028" y="6861645"/>
            <a:chExt cx="6858604" cy="193802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FF3E05A-19C5-51CC-538E-F11B15692587}"/>
                </a:ext>
              </a:extLst>
            </p:cNvPr>
            <p:cNvGrpSpPr/>
            <p:nvPr/>
          </p:nvGrpSpPr>
          <p:grpSpPr>
            <a:xfrm>
              <a:off x="3218028" y="6861645"/>
              <a:ext cx="6858604" cy="1938024"/>
              <a:chOff x="2408356" y="4265490"/>
              <a:chExt cx="6858604" cy="1938024"/>
            </a:xfrm>
          </p:grpSpPr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ED0B8223-47DC-4294-475F-1043C28DA1C9}"/>
                  </a:ext>
                </a:extLst>
              </p:cNvPr>
              <p:cNvGrpSpPr/>
              <p:nvPr/>
            </p:nvGrpSpPr>
            <p:grpSpPr>
              <a:xfrm>
                <a:off x="6967296" y="4265490"/>
                <a:ext cx="2299664" cy="646331"/>
                <a:chOff x="6967296" y="4265490"/>
                <a:chExt cx="2299664" cy="646331"/>
              </a:xfrm>
            </p:grpSpPr>
            <p:pic>
              <p:nvPicPr>
                <p:cNvPr id="12" name="グラフィックス 11">
                  <a:extLst>
                    <a:ext uri="{FF2B5EF4-FFF2-40B4-BE49-F238E27FC236}">
                      <a16:creationId xmlns:a16="http://schemas.microsoft.com/office/drawing/2014/main" id="{B44D0858-DFAD-F034-071A-25CA5F7B9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7296" y="4318655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17D4CFC1-CCBE-5EF0-E907-EBCF7BF81399}"/>
                    </a:ext>
                  </a:extLst>
                </p:cNvPr>
                <p:cNvSpPr txBox="1"/>
                <p:nvPr/>
              </p:nvSpPr>
              <p:spPr>
                <a:xfrm>
                  <a:off x="7562647" y="4265490"/>
                  <a:ext cx="170431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C7A0F89-9251-921A-2058-6EC069D7D767}"/>
                  </a:ext>
                </a:extLst>
              </p:cNvPr>
              <p:cNvSpPr txBox="1"/>
              <p:nvPr/>
            </p:nvSpPr>
            <p:spPr>
              <a:xfrm>
                <a:off x="3003707" y="4265490"/>
                <a:ext cx="17043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@tama5</a:t>
                </a:r>
                <a:endParaRPr kumimoji="1" lang="ja-JP" altLang="en-US" sz="36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FBE3F1E0-369F-A1B4-A51F-629D88146D2A}"/>
                  </a:ext>
                </a:extLst>
              </p:cNvPr>
              <p:cNvGrpSpPr/>
              <p:nvPr/>
            </p:nvGrpSpPr>
            <p:grpSpPr>
              <a:xfrm>
                <a:off x="2408356" y="4911336"/>
                <a:ext cx="6858604" cy="646331"/>
                <a:chOff x="2408356" y="4988705"/>
                <a:chExt cx="6858604" cy="646331"/>
              </a:xfrm>
            </p:grpSpPr>
            <p:pic>
              <p:nvPicPr>
                <p:cNvPr id="10" name="グラフィックス 9">
                  <a:extLst>
                    <a:ext uri="{FF2B5EF4-FFF2-40B4-BE49-F238E27FC236}">
                      <a16:creationId xmlns:a16="http://schemas.microsoft.com/office/drawing/2014/main" id="{3DF7C6CE-0368-7387-41D1-B87881E70D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041870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99492237-ADD2-B010-14BA-24E54F7703B2}"/>
                    </a:ext>
                  </a:extLst>
                </p:cNvPr>
                <p:cNvSpPr txBox="1"/>
                <p:nvPr/>
              </p:nvSpPr>
              <p:spPr>
                <a:xfrm>
                  <a:off x="3003707" y="4988705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tamada@cc.kyoto-su.ac.jp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15F4EF1E-10D1-3F14-AD94-8650158A0A16}"/>
                  </a:ext>
                </a:extLst>
              </p:cNvPr>
              <p:cNvGrpSpPr/>
              <p:nvPr/>
            </p:nvGrpSpPr>
            <p:grpSpPr>
              <a:xfrm>
                <a:off x="2408356" y="5557183"/>
                <a:ext cx="6858603" cy="646331"/>
                <a:chOff x="2408356" y="5758888"/>
                <a:chExt cx="6858603" cy="646331"/>
              </a:xfrm>
            </p:grpSpPr>
            <p:pic>
              <p:nvPicPr>
                <p:cNvPr id="23" name="グラフィックス 22">
                  <a:extLst>
                    <a:ext uri="{FF2B5EF4-FFF2-40B4-BE49-F238E27FC236}">
                      <a16:creationId xmlns:a16="http://schemas.microsoft.com/office/drawing/2014/main" id="{0A7D6121-A5CA-4678-BEEC-449129795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8356" y="5812054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051EB548-B0FE-F9C0-92C5-8103A812C461}"/>
                    </a:ext>
                  </a:extLst>
                </p:cNvPr>
                <p:cNvSpPr txBox="1"/>
                <p:nvPr/>
              </p:nvSpPr>
              <p:spPr>
                <a:xfrm>
                  <a:off x="3003706" y="5758888"/>
                  <a:ext cx="62632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3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https://</a:t>
                  </a:r>
                  <a:r>
                    <a:rPr kumimoji="1" lang="en-US" altLang="ja-JP" sz="3600" dirty="0" err="1">
                      <a:latin typeface="Consolas" panose="020B0609020204030204" pitchFamily="49" charset="0"/>
                      <a:cs typeface="Consolas" panose="020B0609020204030204" pitchFamily="49" charset="0"/>
                    </a:rPr>
                    <a:t>tamada.github.io</a:t>
                  </a:r>
                  <a:endParaRPr kumimoji="1" lang="ja-JP" altLang="en-US" sz="36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</p:grpSp>
        <p:pic>
          <p:nvPicPr>
            <p:cNvPr id="7" name="グラフィックス 6">
              <a:extLst>
                <a:ext uri="{FF2B5EF4-FFF2-40B4-BE49-F238E27FC236}">
                  <a16:creationId xmlns:a16="http://schemas.microsoft.com/office/drawing/2014/main" id="{BFFE748D-ECAB-8A1A-F5E0-B6037857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8028" y="6914810"/>
              <a:ext cx="540000" cy="540000"/>
            </a:xfrm>
            <a:prstGeom prst="rect">
              <a:avLst/>
            </a:prstGeom>
          </p:spPr>
        </p:pic>
      </p:grp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72E53F54-9E92-43A8-8717-FD25869E0B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5588" y="4536399"/>
            <a:ext cx="4471380" cy="143665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2D5ECEF-5E87-5626-9860-747731AE00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" y="3429000"/>
            <a:ext cx="6095996" cy="342899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6A5B93-5F5C-C7E0-0AE4-6B80A62348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5996" y="1"/>
            <a:ext cx="6096003" cy="342900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737355-B343-775E-4D71-6FD2701561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0564" y="3434140"/>
            <a:ext cx="6086860" cy="342385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656CF89-8FF8-ABDA-7FE3-9A1AFD7F47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8" y="0"/>
            <a:ext cx="6091430" cy="34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2585" dirty="0"/>
              <a:t>　　　ユースケースモデルの演習</a:t>
            </a:r>
            <a:r>
              <a:rPr lang="en-US" altLang="ja-JP" sz="2585" dirty="0"/>
              <a:t>2</a:t>
            </a:r>
            <a:br>
              <a:rPr kumimoji="1" lang="en-US" altLang="ja-JP" dirty="0"/>
            </a:br>
            <a:r>
              <a:rPr lang="ja-JP" altLang="en-US" sz="2600" dirty="0"/>
              <a:t>　　　</a:t>
            </a:r>
            <a:r>
              <a:rPr lang="ja-JP" altLang="en-US" dirty="0"/>
              <a:t>クリーニング店</a:t>
            </a:r>
            <a:endParaRPr kumimoji="1" lang="ja-JP" altLang="en-US" dirty="0"/>
          </a:p>
        </p:txBody>
      </p:sp>
      <p:sp>
        <p:nvSpPr>
          <p:cNvPr id="19" name="コンテンツ プレースホルダー 1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267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ja-JP" altLang="en-US" dirty="0"/>
              <a:t>クリーニング店</a:t>
            </a:r>
            <a:r>
              <a:rPr kumimoji="1" lang="ja-JP" altLang="en-US"/>
              <a:t>のユースケース</a:t>
            </a:r>
            <a:br>
              <a:rPr kumimoji="1" lang="en-US" altLang="ja-JP" dirty="0"/>
            </a:br>
            <a:r>
              <a:rPr kumimoji="1" lang="ja-JP" altLang="en-US"/>
              <a:t>モデルを書け</a:t>
            </a:r>
            <a:r>
              <a:rPr kumimoji="1" lang="ja-JP" altLang="en-US" dirty="0"/>
              <a:t>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ユースケース記述も書け．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54108" y="3681193"/>
            <a:ext cx="2500512" cy="26716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クリーニング店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585" y="77433"/>
            <a:ext cx="2775215" cy="2296490"/>
          </a:xfrm>
          <a:prstGeom prst="rect">
            <a:avLst/>
          </a:prstGeom>
        </p:spPr>
      </p:pic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51771"/>
              </p:ext>
            </p:extLst>
          </p:nvPr>
        </p:nvGraphicFramePr>
        <p:xfrm>
          <a:off x="4495114" y="3668304"/>
          <a:ext cx="6852400" cy="2870387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233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29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954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4954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例外フロー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2866975177"/>
                  </a:ext>
                </a:extLst>
              </a:tr>
            </a:tbl>
          </a:graphicData>
        </a:graphic>
      </p:graphicFrame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A16D3BD-F0B8-FB21-325D-107FCA89ECE4}"/>
              </a:ext>
            </a:extLst>
          </p:cNvPr>
          <p:cNvSpPr/>
          <p:nvPr/>
        </p:nvSpPr>
        <p:spPr>
          <a:xfrm rot="5400000">
            <a:off x="0" y="-1"/>
            <a:ext cx="1662545" cy="166254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81137B2-816D-9EBD-A5B9-0DDCAC0E77E8}"/>
              </a:ext>
            </a:extLst>
          </p:cNvPr>
          <p:cNvSpPr/>
          <p:nvPr/>
        </p:nvSpPr>
        <p:spPr>
          <a:xfrm>
            <a:off x="2" y="15074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5400">
                <a:solidFill>
                  <a:srgbClr val="FFFFFF"/>
                </a:solidFill>
              </a:rPr>
              <a:t>課</a:t>
            </a:r>
            <a:endParaRPr lang="ja-JP" alt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1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1754108" y="3681193"/>
            <a:ext cx="2500512" cy="26716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クリーニング店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2585" dirty="0"/>
              <a:t>　　　ユースケースモデルの演習</a:t>
            </a:r>
            <a:r>
              <a:rPr lang="en-US" altLang="ja-JP" sz="2585" dirty="0"/>
              <a:t>2</a:t>
            </a:r>
            <a:br>
              <a:rPr kumimoji="1" lang="en-US" altLang="ja-JP" dirty="0"/>
            </a:br>
            <a:r>
              <a:rPr lang="ja-JP" altLang="en-US" sz="2600" dirty="0"/>
              <a:t>　　　</a:t>
            </a:r>
            <a:r>
              <a:rPr lang="ja-JP" altLang="en-US" dirty="0"/>
              <a:t>クリーニング店</a:t>
            </a:r>
            <a:endParaRPr kumimoji="1" lang="ja-JP" altLang="en-US" dirty="0"/>
          </a:p>
        </p:txBody>
      </p:sp>
      <p:sp>
        <p:nvSpPr>
          <p:cNvPr id="19" name="コンテンツ プレースホルダー 1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267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ja-JP" altLang="en-US" dirty="0"/>
              <a:t>クリーニング店</a:t>
            </a:r>
            <a:r>
              <a:rPr kumimoji="1" lang="ja-JP" altLang="en-US"/>
              <a:t>のユースケース</a:t>
            </a:r>
            <a:br>
              <a:rPr kumimoji="1" lang="en-US" altLang="ja-JP" dirty="0"/>
            </a:br>
            <a:r>
              <a:rPr kumimoji="1" lang="ja-JP" altLang="en-US"/>
              <a:t>モデルを書け</a:t>
            </a:r>
            <a:r>
              <a:rPr kumimoji="1" lang="ja-JP" altLang="en-US" dirty="0"/>
              <a:t>．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 dirty="0"/>
              <a:t>ユースケース記述も書け．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ソフトウェア設計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585" y="77433"/>
            <a:ext cx="2775215" cy="2296490"/>
          </a:xfrm>
          <a:prstGeom prst="rect">
            <a:avLst/>
          </a:prstGeom>
        </p:spPr>
      </p:pic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D39A22C-5CDF-2F4A-841A-BD8DFE2FDB0E}"/>
              </a:ext>
            </a:extLst>
          </p:cNvPr>
          <p:cNvGrpSpPr/>
          <p:nvPr/>
        </p:nvGrpSpPr>
        <p:grpSpPr>
          <a:xfrm>
            <a:off x="0" y="-1"/>
            <a:ext cx="1662545" cy="1662545"/>
            <a:chOff x="1524000" y="-1"/>
            <a:chExt cx="1662545" cy="1662545"/>
          </a:xfrm>
        </p:grpSpPr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28C9F3E6-4213-CC47-B181-9E25809598DC}"/>
                </a:ext>
              </a:extLst>
            </p:cNvPr>
            <p:cNvSpPr/>
            <p:nvPr/>
          </p:nvSpPr>
          <p:spPr>
            <a:xfrm rot="5400000">
              <a:off x="1524000" y="-1"/>
              <a:ext cx="1662545" cy="1662545"/>
            </a:xfrm>
            <a:prstGeom prst="rt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87A347C-B65C-1541-B493-1FDA70F49B7F}"/>
                </a:ext>
              </a:extLst>
            </p:cNvPr>
            <p:cNvSpPr/>
            <p:nvPr/>
          </p:nvSpPr>
          <p:spPr>
            <a:xfrm>
              <a:off x="1524003" y="15074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5400" dirty="0">
                  <a:solidFill>
                    <a:srgbClr val="FFFFFF"/>
                  </a:solidFill>
                </a:rPr>
                <a:t>解</a:t>
              </a:r>
            </a:p>
          </p:txBody>
        </p:sp>
      </p:grpSp>
      <p:grpSp>
        <p:nvGrpSpPr>
          <p:cNvPr id="47" name="グループ化 81">
            <a:extLst>
              <a:ext uri="{FF2B5EF4-FFF2-40B4-BE49-F238E27FC236}">
                <a16:creationId xmlns:a16="http://schemas.microsoft.com/office/drawing/2014/main" id="{F6A971F8-53CC-F44E-8239-A884EFD857D2}"/>
              </a:ext>
            </a:extLst>
          </p:cNvPr>
          <p:cNvGrpSpPr/>
          <p:nvPr/>
        </p:nvGrpSpPr>
        <p:grpSpPr>
          <a:xfrm>
            <a:off x="771842" y="4062241"/>
            <a:ext cx="595035" cy="845766"/>
            <a:chOff x="1027564" y="2500306"/>
            <a:chExt cx="595035" cy="916246"/>
          </a:xfrm>
          <a:solidFill>
            <a:srgbClr val="FFFFFF"/>
          </a:solidFill>
        </p:grpSpPr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DE3F1911-0281-7D45-93FE-8F23C396175A}"/>
                </a:ext>
              </a:extLst>
            </p:cNvPr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49" name="グループ化 39">
              <a:extLst>
                <a:ext uri="{FF2B5EF4-FFF2-40B4-BE49-F238E27FC236}">
                  <a16:creationId xmlns:a16="http://schemas.microsoft.com/office/drawing/2014/main" id="{9AA4F990-4132-8A41-B93D-9F7C697AF5B7}"/>
                </a:ext>
              </a:extLst>
            </p:cNvPr>
            <p:cNvGrpSpPr/>
            <p:nvPr/>
          </p:nvGrpSpPr>
          <p:grpSpPr>
            <a:xfrm>
              <a:off x="1027564" y="2500306"/>
              <a:ext cx="595035" cy="916246"/>
              <a:chOff x="1247081" y="2500306"/>
              <a:chExt cx="595035" cy="916246"/>
            </a:xfrm>
            <a:grpFill/>
          </p:grpSpPr>
          <p:grpSp>
            <p:nvGrpSpPr>
              <p:cNvPr id="50" name="グループ化 6">
                <a:extLst>
                  <a:ext uri="{FF2B5EF4-FFF2-40B4-BE49-F238E27FC236}">
                    <a16:creationId xmlns:a16="http://schemas.microsoft.com/office/drawing/2014/main" id="{B276B004-3505-D148-B2EC-44388785A5C2}"/>
                  </a:ext>
                </a:extLst>
              </p:cNvPr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52" name="円/楕円 51">
                  <a:extLst>
                    <a:ext uri="{FF2B5EF4-FFF2-40B4-BE49-F238E27FC236}">
                      <a16:creationId xmlns:a16="http://schemas.microsoft.com/office/drawing/2014/main" id="{1777895A-292B-3641-ABE5-03AC27E08905}"/>
                    </a:ext>
                  </a:extLst>
                </p:cNvPr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53" name="直線コネクタ 52">
                  <a:extLst>
                    <a:ext uri="{FF2B5EF4-FFF2-40B4-BE49-F238E27FC236}">
                      <a16:creationId xmlns:a16="http://schemas.microsoft.com/office/drawing/2014/main" id="{70F903BE-7667-AE4E-BE73-906DDD1644E0}"/>
                    </a:ext>
                  </a:extLst>
                </p:cNvPr>
                <p:cNvCxnSpPr/>
                <p:nvPr/>
              </p:nvCxnSpPr>
              <p:spPr>
                <a:xfrm rot="5400000">
                  <a:off x="2173566" y="4679165"/>
                  <a:ext cx="214315" cy="0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6F0BB589-1B9D-1B4B-85D5-E06B7748154B}"/>
                    </a:ext>
                  </a:extLst>
                </p:cNvPr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302CF681-B0D1-9942-9FA9-12BB3EA4464B}"/>
                    </a:ext>
                  </a:extLst>
                </p:cNvPr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7ED11724-396C-1641-A8F6-3246D4CBB7BA}"/>
                    </a:ext>
                  </a:extLst>
                </p:cNvPr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E9B40325-F020-E846-89A4-16C2664C7A42}"/>
                  </a:ext>
                </a:extLst>
              </p:cNvPr>
              <p:cNvSpPr txBox="1"/>
              <p:nvPr/>
            </p:nvSpPr>
            <p:spPr>
              <a:xfrm>
                <a:off x="1247081" y="3049785"/>
                <a:ext cx="595035" cy="36676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/>
                  <a:t>顧客</a:t>
                </a:r>
                <a:endParaRPr lang="en-US" altLang="ja-JP" sz="1600" dirty="0"/>
              </a:p>
            </p:txBody>
          </p:sp>
        </p:grpSp>
      </p:grpSp>
      <p:grpSp>
        <p:nvGrpSpPr>
          <p:cNvPr id="57" name="グループ化 81">
            <a:extLst>
              <a:ext uri="{FF2B5EF4-FFF2-40B4-BE49-F238E27FC236}">
                <a16:creationId xmlns:a16="http://schemas.microsoft.com/office/drawing/2014/main" id="{B4282C1F-A007-134A-97F4-1A3BE7634B32}"/>
              </a:ext>
            </a:extLst>
          </p:cNvPr>
          <p:cNvGrpSpPr/>
          <p:nvPr/>
        </p:nvGrpSpPr>
        <p:grpSpPr>
          <a:xfrm>
            <a:off x="771847" y="5301728"/>
            <a:ext cx="595035" cy="845766"/>
            <a:chOff x="1027565" y="2500306"/>
            <a:chExt cx="595035" cy="916246"/>
          </a:xfrm>
          <a:solidFill>
            <a:srgbClr val="FFFFFF"/>
          </a:solidFill>
        </p:grpSpPr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A7934ADF-24DB-3345-A548-830A6630728A}"/>
                </a:ext>
              </a:extLst>
            </p:cNvPr>
            <p:cNvSpPr/>
            <p:nvPr/>
          </p:nvSpPr>
          <p:spPr>
            <a:xfrm>
              <a:off x="1071538" y="2500306"/>
              <a:ext cx="500066" cy="785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62"/>
            </a:p>
          </p:txBody>
        </p:sp>
        <p:grpSp>
          <p:nvGrpSpPr>
            <p:cNvPr id="59" name="グループ化 39">
              <a:extLst>
                <a:ext uri="{FF2B5EF4-FFF2-40B4-BE49-F238E27FC236}">
                  <a16:creationId xmlns:a16="http://schemas.microsoft.com/office/drawing/2014/main" id="{69FE76F8-4E8E-F943-BB3E-52049AAEEB7F}"/>
                </a:ext>
              </a:extLst>
            </p:cNvPr>
            <p:cNvGrpSpPr/>
            <p:nvPr/>
          </p:nvGrpSpPr>
          <p:grpSpPr>
            <a:xfrm>
              <a:off x="1027565" y="2500306"/>
              <a:ext cx="595035" cy="916246"/>
              <a:chOff x="1247082" y="2500306"/>
              <a:chExt cx="595035" cy="916246"/>
            </a:xfrm>
            <a:grpFill/>
          </p:grpSpPr>
          <p:grpSp>
            <p:nvGrpSpPr>
              <p:cNvPr id="60" name="グループ化 6">
                <a:extLst>
                  <a:ext uri="{FF2B5EF4-FFF2-40B4-BE49-F238E27FC236}">
                    <a16:creationId xmlns:a16="http://schemas.microsoft.com/office/drawing/2014/main" id="{E58233AA-0D55-134F-BA4C-D6CF161F78C6}"/>
                  </a:ext>
                </a:extLst>
              </p:cNvPr>
              <p:cNvGrpSpPr/>
              <p:nvPr/>
            </p:nvGrpSpPr>
            <p:grpSpPr>
              <a:xfrm>
                <a:off x="1377905" y="2500306"/>
                <a:ext cx="333378" cy="571504"/>
                <a:chOff x="2035951" y="4143380"/>
                <a:chExt cx="500066" cy="857256"/>
              </a:xfrm>
              <a:grpFill/>
            </p:grpSpPr>
            <p:sp>
              <p:nvSpPr>
                <p:cNvPr id="62" name="円/楕円 61">
                  <a:extLst>
                    <a:ext uri="{FF2B5EF4-FFF2-40B4-BE49-F238E27FC236}">
                      <a16:creationId xmlns:a16="http://schemas.microsoft.com/office/drawing/2014/main" id="{CA087341-A614-4A4E-ABCA-8394DCBB885C}"/>
                    </a:ext>
                  </a:extLst>
                </p:cNvPr>
                <p:cNvSpPr/>
                <p:nvPr/>
              </p:nvSpPr>
              <p:spPr>
                <a:xfrm>
                  <a:off x="2071670" y="4143380"/>
                  <a:ext cx="428628" cy="428628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292"/>
                </a:p>
              </p:txBody>
            </p: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9DABB7C3-89C8-E941-951A-B1D889C84463}"/>
                    </a:ext>
                  </a:extLst>
                </p:cNvPr>
                <p:cNvCxnSpPr/>
                <p:nvPr/>
              </p:nvCxnSpPr>
              <p:spPr>
                <a:xfrm rot="5400000">
                  <a:off x="2178827" y="4679165"/>
                  <a:ext cx="214314" cy="0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1EAE97B5-7E41-CD46-8DCD-82D0F3A7873A}"/>
                    </a:ext>
                  </a:extLst>
                </p:cNvPr>
                <p:cNvCxnSpPr/>
                <p:nvPr/>
              </p:nvCxnSpPr>
              <p:spPr>
                <a:xfrm>
                  <a:off x="2035951" y="4643446"/>
                  <a:ext cx="500066" cy="0"/>
                </a:xfrm>
                <a:prstGeom prst="line">
                  <a:avLst/>
                </a:prstGeom>
                <a:grpFill/>
                <a:ln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61729E6C-257D-224A-BFCD-FDB8BC3974D3}"/>
                    </a:ext>
                  </a:extLst>
                </p:cNvPr>
                <p:cNvCxnSpPr/>
                <p:nvPr/>
              </p:nvCxnSpPr>
              <p:spPr>
                <a:xfrm rot="5400000">
                  <a:off x="2071670" y="4786322"/>
                  <a:ext cx="214314" cy="214314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>
                  <a:extLst>
                    <a:ext uri="{FF2B5EF4-FFF2-40B4-BE49-F238E27FC236}">
                      <a16:creationId xmlns:a16="http://schemas.microsoft.com/office/drawing/2014/main" id="{6C98B19B-3EEA-4640-99D9-75988420BA9F}"/>
                    </a:ext>
                  </a:extLst>
                </p:cNvPr>
                <p:cNvCxnSpPr/>
                <p:nvPr/>
              </p:nvCxnSpPr>
              <p:spPr>
                <a:xfrm rot="16200000" flipV="1">
                  <a:off x="2285984" y="4786322"/>
                  <a:ext cx="214314" cy="214314"/>
                </a:xfrm>
                <a:prstGeom prst="line">
                  <a:avLst/>
                </a:prstGeom>
                <a:grpFill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BAE40034-FF81-D04A-8630-C2A6CCAF0695}"/>
                  </a:ext>
                </a:extLst>
              </p:cNvPr>
              <p:cNvSpPr txBox="1"/>
              <p:nvPr/>
            </p:nvSpPr>
            <p:spPr>
              <a:xfrm>
                <a:off x="1247082" y="3049785"/>
                <a:ext cx="595035" cy="36676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/>
                  <a:t>業者</a:t>
                </a:r>
                <a:endParaRPr lang="en-US" altLang="ja-JP" sz="1600" dirty="0"/>
              </a:p>
            </p:txBody>
          </p:sp>
        </p:grp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EB00F3D-FD5A-828F-B4A3-A39FAA174C9A}"/>
              </a:ext>
            </a:extLst>
          </p:cNvPr>
          <p:cNvGrpSpPr/>
          <p:nvPr/>
        </p:nvGrpSpPr>
        <p:grpSpPr>
          <a:xfrm>
            <a:off x="2284364" y="4747040"/>
            <a:ext cx="1440000" cy="540000"/>
            <a:chOff x="2361527" y="5399230"/>
            <a:chExt cx="1440000" cy="540000"/>
          </a:xfrm>
        </p:grpSpPr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28C7459B-A11E-7E4D-A7E4-4148225F42BA}"/>
                </a:ext>
              </a:extLst>
            </p:cNvPr>
            <p:cNvSpPr/>
            <p:nvPr/>
          </p:nvSpPr>
          <p:spPr>
            <a:xfrm>
              <a:off x="2361527" y="5399230"/>
              <a:ext cx="1440000" cy="54000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F2D00C7D-BA6F-1141-90BA-9888BEC3D9DC}"/>
                </a:ext>
              </a:extLst>
            </p:cNvPr>
            <p:cNvSpPr/>
            <p:nvPr/>
          </p:nvSpPr>
          <p:spPr>
            <a:xfrm>
              <a:off x="2543085" y="5407620"/>
              <a:ext cx="107688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000000"/>
                  </a:solidFill>
                </a:rPr>
                <a:t>クリーニングする</a:t>
              </a:r>
              <a:endParaRPr lang="en-US" altLang="ja-JP" sz="1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1922E5A0-F5F6-8949-94CC-FEE736BA05AB}"/>
              </a:ext>
            </a:extLst>
          </p:cNvPr>
          <p:cNvCxnSpPr>
            <a:cxnSpLocks/>
            <a:stCxn id="46" idx="1"/>
            <a:endCxn id="48" idx="3"/>
          </p:cNvCxnSpPr>
          <p:nvPr/>
        </p:nvCxnSpPr>
        <p:spPr>
          <a:xfrm flipH="1" flipV="1">
            <a:off x="1315882" y="4424927"/>
            <a:ext cx="1179365" cy="40119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858BB1C-222E-7D46-8E94-123413FB70FF}"/>
              </a:ext>
            </a:extLst>
          </p:cNvPr>
          <p:cNvCxnSpPr>
            <a:cxnSpLocks/>
            <a:stCxn id="46" idx="3"/>
            <a:endCxn id="58" idx="3"/>
          </p:cNvCxnSpPr>
          <p:nvPr/>
        </p:nvCxnSpPr>
        <p:spPr>
          <a:xfrm flipH="1">
            <a:off x="1315886" y="5207959"/>
            <a:ext cx="1179361" cy="4564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角丸四角形吹き出し 71">
            <a:extLst>
              <a:ext uri="{FF2B5EF4-FFF2-40B4-BE49-F238E27FC236}">
                <a16:creationId xmlns:a16="http://schemas.microsoft.com/office/drawing/2014/main" id="{CC8B06BC-B3D2-9F4E-9D31-2602034C8300}"/>
              </a:ext>
            </a:extLst>
          </p:cNvPr>
          <p:cNvSpPr/>
          <p:nvPr/>
        </p:nvSpPr>
        <p:spPr>
          <a:xfrm>
            <a:off x="1290389" y="6042018"/>
            <a:ext cx="2555750" cy="784368"/>
          </a:xfrm>
          <a:prstGeom prst="wedgeRoundRectCallout">
            <a:avLst>
              <a:gd name="adj1" fmla="val -49113"/>
              <a:gd name="adj2" fmla="val -70324"/>
              <a:gd name="adj3" fmla="val 16667"/>
            </a:avLst>
          </a:prstGeom>
          <a:solidFill>
            <a:srgbClr val="7F0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FFFF"/>
                </a:solidFill>
              </a:rPr>
              <a:t>誰が何をするのかの観点でアクタを決める．</a:t>
            </a:r>
            <a:endParaRPr lang="en-US" altLang="ja-JP" sz="1400" dirty="0">
              <a:solidFill>
                <a:srgbClr val="FFFFFF"/>
              </a:solidFill>
            </a:endParaRPr>
          </a:p>
          <a:p>
            <a:r>
              <a:rPr lang="ja-JP" altLang="en-US" sz="1400" dirty="0">
                <a:solidFill>
                  <a:srgbClr val="FFFFFF"/>
                </a:solidFill>
              </a:rPr>
              <a:t>アクタは役割として捉える．</a:t>
            </a:r>
          </a:p>
        </p:txBody>
      </p:sp>
      <p:graphicFrame>
        <p:nvGraphicFramePr>
          <p:cNvPr id="28" name="表 27"/>
          <p:cNvGraphicFramePr>
            <a:graphicFrameLocks noGrp="1"/>
          </p:cNvGraphicFramePr>
          <p:nvPr/>
        </p:nvGraphicFramePr>
        <p:xfrm>
          <a:off x="4495114" y="3668304"/>
          <a:ext cx="6858686" cy="295024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51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233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29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954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4954">
                <a:tc>
                  <a:txBody>
                    <a:bodyPr/>
                    <a:lstStyle/>
                    <a:p>
                      <a:r>
                        <a:rPr kumimoji="1" lang="ja-JP" altLang="en-US" sz="16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例外フロー</a:t>
                      </a:r>
                      <a:endParaRPr kumimoji="1" lang="ja-JP" altLang="en-US" sz="16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2866975177"/>
                  </a:ext>
                </a:extLst>
              </a:tr>
            </a:tbl>
          </a:graphicData>
        </a:graphic>
      </p:graphicFrame>
      <p:sp>
        <p:nvSpPr>
          <p:cNvPr id="73" name="角丸四角形吹き出し 72">
            <a:extLst>
              <a:ext uri="{FF2B5EF4-FFF2-40B4-BE49-F238E27FC236}">
                <a16:creationId xmlns:a16="http://schemas.microsoft.com/office/drawing/2014/main" id="{9EE656ED-C9D8-F343-BAA0-400731EDEE49}"/>
              </a:ext>
            </a:extLst>
          </p:cNvPr>
          <p:cNvSpPr/>
          <p:nvPr/>
        </p:nvSpPr>
        <p:spPr>
          <a:xfrm>
            <a:off x="7576683" y="2805442"/>
            <a:ext cx="2252592" cy="587789"/>
          </a:xfrm>
          <a:prstGeom prst="wedgeRoundRectCallout">
            <a:avLst>
              <a:gd name="adj1" fmla="val -8536"/>
              <a:gd name="adj2" fmla="val 94672"/>
              <a:gd name="adj3" fmla="val 16667"/>
            </a:avLst>
          </a:prstGeom>
          <a:solidFill>
            <a:srgbClr val="7F0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FFFFFF"/>
                </a:solidFill>
              </a:rPr>
              <a:t>ユースケース記述はユースケースごとに必要．</a:t>
            </a:r>
          </a:p>
        </p:txBody>
      </p:sp>
      <p:graphicFrame>
        <p:nvGraphicFramePr>
          <p:cNvPr id="71" name="表 70">
            <a:extLst>
              <a:ext uri="{FF2B5EF4-FFF2-40B4-BE49-F238E27FC236}">
                <a16:creationId xmlns:a16="http://schemas.microsoft.com/office/drawing/2014/main" id="{9BE8A563-D1C6-C740-9A1C-65BF02639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267257"/>
              </p:ext>
            </p:extLst>
          </p:nvPr>
        </p:nvGraphicFramePr>
        <p:xfrm>
          <a:off x="4495114" y="3668304"/>
          <a:ext cx="6915900" cy="295024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93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ユースケース名</a:t>
                      </a: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クリーニングする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934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事前条件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クリーニングしたい服がある．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3008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メインフロー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顧客は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クリーニングを依頼する衣服</a:t>
                      </a: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を預ける．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顧客は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指定料金を支払う．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業者は</a:t>
                      </a:r>
                      <a:r>
                        <a:rPr kumimoji="1" lang="ja-JP" altLang="en-US" sz="1400" dirty="0">
                          <a:latin typeface="+mn-ea"/>
                          <a:ea typeface="+mn-ea"/>
                        </a:rPr>
                        <a:t>返却期日をユーザに連絡</a:t>
                      </a: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業者は指定された方法で洗濯する．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  <a:p>
                      <a:pPr marL="227013" marR="0" indent="-2270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顧客は期日後に預けた衣服を取りに行く</a:t>
                      </a:r>
                      <a:r>
                        <a:rPr kumimoji="1" lang="en-US" altLang="ja-JP" sz="1400" dirty="0">
                          <a:latin typeface="+mn-ea"/>
                          <a:ea typeface="+mn-ea"/>
                        </a:rPr>
                        <a:t>[E-1]</a:t>
                      </a: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．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364">
                <a:tc>
                  <a:txBody>
                    <a:bodyPr/>
                    <a:lstStyle/>
                    <a:p>
                      <a:r>
                        <a:rPr kumimoji="1" lang="ja-JP" altLang="en-US" sz="140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例外フロー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latin typeface="+mn-ea"/>
                          <a:ea typeface="+mn-ea"/>
                        </a:rPr>
                        <a:t>E-1. </a:t>
                      </a: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顧客が期日から</a:t>
                      </a:r>
                      <a:r>
                        <a:rPr kumimoji="1" lang="en-US" altLang="ja-JP" sz="14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400">
                          <a:latin typeface="+mn-ea"/>
                          <a:ea typeface="+mn-ea"/>
                        </a:rPr>
                        <a:t>ヶ月の間に受け取りに来なかったら電話で連絡する．</a:t>
                      </a:r>
                      <a:endParaRPr kumimoji="1" lang="en-US" altLang="ja-JP" sz="1400" dirty="0">
                        <a:latin typeface="+mn-ea"/>
                        <a:ea typeface="+mn-ea"/>
                      </a:endParaRPr>
                    </a:p>
                  </a:txBody>
                  <a:tcPr marT="42203" marB="42203"/>
                </a:tc>
                <a:extLst>
                  <a:ext uri="{0D108BD9-81ED-4DB2-BD59-A6C34878D82A}">
                    <a16:rowId xmlns:a16="http://schemas.microsoft.com/office/drawing/2014/main" val="180867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0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本日の内容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前回の復習．</a:t>
            </a:r>
            <a:endParaRPr kumimoji="1" lang="en-US" altLang="ja-JP" dirty="0"/>
          </a:p>
          <a:p>
            <a:pPr>
              <a:lnSpc>
                <a:spcPct val="100000"/>
              </a:lnSpc>
            </a:pPr>
            <a:r>
              <a:rPr kumimoji="1" lang="ja-JP" altLang="en-US" dirty="0"/>
              <a:t>オブジェクト指向</a:t>
            </a:r>
            <a:r>
              <a:rPr kumimoji="1" lang="ja-JP" altLang="en-US"/>
              <a:t>設計２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要求分析から設計へ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オブジェクト図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クラス図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 dirty="0"/>
              <a:t>シーケンス図</a:t>
            </a:r>
            <a:endParaRPr kumimoji="1" lang="en-US" altLang="ja-JP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ソフトウェア設計</a:t>
            </a:r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4BE122E-AA7D-B038-95DC-8F4479786C15}"/>
              </a:ext>
            </a:extLst>
          </p:cNvPr>
          <p:cNvSpPr/>
          <p:nvPr/>
        </p:nvSpPr>
        <p:spPr>
          <a:xfrm>
            <a:off x="727647" y="4015408"/>
            <a:ext cx="9356035" cy="21615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5E01EC-4A9D-0F97-60D1-B833C8138A57}"/>
              </a:ext>
            </a:extLst>
          </p:cNvPr>
          <p:cNvSpPr/>
          <p:nvPr/>
        </p:nvSpPr>
        <p:spPr>
          <a:xfrm>
            <a:off x="291548" y="1619838"/>
            <a:ext cx="9356035" cy="8715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9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6|1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53.1|3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8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7.6|17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0.3|9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5.6|9|11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5.2|11.8|19.4|6.1|8.2|9.4|11|19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31.4|13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1|32.5|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|14.9|7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9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9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13.3|1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8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5.1|3.9|18.1"/>
</p:tagLst>
</file>

<file path=ppt/theme/theme1.xml><?xml version="1.0" encoding="utf-8"?>
<a:theme xmlns:a="http://schemas.openxmlformats.org/drawingml/2006/main" name="Office テーマ">
  <a:themeElements>
    <a:clrScheme name="ユーザー定義 1">
      <a:dk1>
        <a:srgbClr val="3E4157"/>
      </a:dk1>
      <a:lt1>
        <a:srgbClr val="FFF5E3"/>
      </a:lt1>
      <a:dk2>
        <a:srgbClr val="44546A"/>
      </a:dk2>
      <a:lt2>
        <a:srgbClr val="E7E6E6"/>
      </a:lt2>
      <a:accent1>
        <a:srgbClr val="2699DA"/>
      </a:accent1>
      <a:accent2>
        <a:srgbClr val="00BE9D"/>
      </a:accent2>
      <a:accent3>
        <a:srgbClr val="2BD780"/>
      </a:accent3>
      <a:accent4>
        <a:srgbClr val="9D56B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406CBE00-10E7-AD44-961D-8E3673CA1A02}" vid="{BB3F1743-A522-8145-ABCB-32A34418F75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1870</TotalTime>
  <Words>4061</Words>
  <Application>Microsoft Macintosh PowerPoint</Application>
  <PresentationFormat>ワイド画面</PresentationFormat>
  <Paragraphs>965</Paragraphs>
  <Slides>58</Slides>
  <Notes>17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5" baseType="lpstr">
      <vt:lpstr>Meiryo</vt:lpstr>
      <vt:lpstr>Meiryo</vt:lpstr>
      <vt:lpstr>游ゴシック</vt:lpstr>
      <vt:lpstr>Arial</vt:lpstr>
      <vt:lpstr>Consolas</vt:lpstr>
      <vt:lpstr>Wingdings</vt:lpstr>
      <vt:lpstr>Office テーマ</vt:lpstr>
      <vt:lpstr>岡山大学　ソフトウェア設計 オブジェクト指向とUML（2/2）</vt:lpstr>
      <vt:lpstr>授業内容（玉田担当部分）</vt:lpstr>
      <vt:lpstr>玉田の担当回</vt:lpstr>
      <vt:lpstr>本日の内容</vt:lpstr>
      <vt:lpstr>岡山大学 ソフトウェア設計</vt:lpstr>
      <vt:lpstr>岡山大学　ソフトウェア設計 オブジェクト指向とUML（1/2）</vt:lpstr>
      <vt:lpstr>　　　ユースケースモデルの演習2 　　　クリーニング店</vt:lpstr>
      <vt:lpstr>　　　ユースケースモデルの演習2 　　　クリーニング店</vt:lpstr>
      <vt:lpstr>本日の内容</vt:lpstr>
      <vt:lpstr>開発の流れ</vt:lpstr>
      <vt:lpstr>開発の流れ</vt:lpstr>
      <vt:lpstr>オブジェクト指向による 分析と設計の流れ</vt:lpstr>
      <vt:lpstr>オブジェクト指向分析の手順</vt:lpstr>
      <vt:lpstr>1. オブジェクトを見つけ出す．</vt:lpstr>
      <vt:lpstr>2. 振る舞いを見つけ出す．</vt:lpstr>
      <vt:lpstr>3.オブジェクトのグループを 考える．</vt:lpstr>
      <vt:lpstr>4. グループの上位概念が あるかを考える．</vt:lpstr>
      <vt:lpstr>5. グループ間の関係を考える．</vt:lpstr>
      <vt:lpstr>is-a関係とhas-a関係</vt:lpstr>
      <vt:lpstr>is-a関係とhas-a関係</vt:lpstr>
      <vt:lpstr>is-a関係とhas-a関係</vt:lpstr>
      <vt:lpstr>本日の内容</vt:lpstr>
      <vt:lpstr>　　　モデリング</vt:lpstr>
      <vt:lpstr>　　　ユースケースモデル</vt:lpstr>
      <vt:lpstr>1. オブジェクトを見つけ出す．</vt:lpstr>
      <vt:lpstr>オブジェクト図の記法 (UML)</vt:lpstr>
      <vt:lpstr>　　自動販売機の 　　オブジェクト図</vt:lpstr>
      <vt:lpstr>2. 振舞いを見つけ出す．</vt:lpstr>
      <vt:lpstr>割り当てる</vt:lpstr>
      <vt:lpstr>オブジェクトに振舞いを 割り当てる．</vt:lpstr>
      <vt:lpstr>アトミック性（不可分操作）</vt:lpstr>
      <vt:lpstr>アトミック性</vt:lpstr>
      <vt:lpstr>最終的な振る舞いを決定する</vt:lpstr>
      <vt:lpstr>3.オブジェクトのグループを 考える．</vt:lpstr>
      <vt:lpstr>自動販売機のオブジェクト図</vt:lpstr>
      <vt:lpstr>4. グループの上位概念が あるかを考える．</vt:lpstr>
      <vt:lpstr>5. グループ間の 関係を考える．</vt:lpstr>
      <vt:lpstr>本日の内容</vt:lpstr>
      <vt:lpstr>クラス図の記法 (UML)（1/2）</vt:lpstr>
      <vt:lpstr>クラス図の記法 (UML)（2/2）</vt:lpstr>
      <vt:lpstr>クラス図の記法 (UML)（2/2）</vt:lpstr>
      <vt:lpstr>　　自動販売機のクラス図</vt:lpstr>
      <vt:lpstr>オブジェクトを見つけ出すときの注意点</vt:lpstr>
      <vt:lpstr>標準で用意されている型に 頼らない（int, Stringなど）</vt:lpstr>
      <vt:lpstr>標準で用意されている型に 頼らない（配列やListなど）</vt:lpstr>
      <vt:lpstr>　時計のモデリング</vt:lpstr>
      <vt:lpstr>　時計のモデリング 　オブジェクト図</vt:lpstr>
      <vt:lpstr>　時計のモデリング 　クラス図</vt:lpstr>
      <vt:lpstr>　時計のモデリング 　オブジェクト図</vt:lpstr>
      <vt:lpstr>　時計のモデリング 　クラス図</vt:lpstr>
      <vt:lpstr>　時計のモデリング 　クラス図</vt:lpstr>
      <vt:lpstr>　時計のモデリング 　クラス図</vt:lpstr>
      <vt:lpstr>信号機のクラス図</vt:lpstr>
      <vt:lpstr>信号機のクラス図</vt:lpstr>
      <vt:lpstr>クラス図を書くための道具</vt:lpstr>
      <vt:lpstr>岡山大学　ソフトウェア設計 オブジェクト指向とUML（2/2）</vt:lpstr>
      <vt:lpstr>岡山大学　ソフトウェア設計 オブジェクト指向とUML（2/2）</vt:lpstr>
      <vt:lpstr>次回の内容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岡山大学 ソフトウェア設計 第03講</dc:title>
  <dc:creator>玉田春昭</dc:creator>
  <cp:lastModifiedBy>TAMADA HARUAKI</cp:lastModifiedBy>
  <cp:revision>190</cp:revision>
  <cp:lastPrinted>2019-10-22T23:23:36Z</cp:lastPrinted>
  <dcterms:created xsi:type="dcterms:W3CDTF">2018-10-01T05:20:23Z</dcterms:created>
  <dcterms:modified xsi:type="dcterms:W3CDTF">2024-10-21T05:14:02Z</dcterms:modified>
</cp:coreProperties>
</file>